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85" r:id="rId2"/>
    <p:sldId id="338" r:id="rId3"/>
    <p:sldId id="339" r:id="rId4"/>
    <p:sldId id="340" r:id="rId5"/>
    <p:sldId id="341" r:id="rId6"/>
    <p:sldId id="584" r:id="rId7"/>
    <p:sldId id="585" r:id="rId8"/>
    <p:sldId id="586" r:id="rId9"/>
    <p:sldId id="294" r:id="rId10"/>
    <p:sldId id="286" r:id="rId11"/>
    <p:sldId id="573" r:id="rId12"/>
    <p:sldId id="567" r:id="rId13"/>
    <p:sldId id="537" r:id="rId14"/>
    <p:sldId id="587" r:id="rId15"/>
    <p:sldId id="572" r:id="rId16"/>
    <p:sldId id="306" r:id="rId17"/>
    <p:sldId id="307" r:id="rId18"/>
    <p:sldId id="588" r:id="rId19"/>
    <p:sldId id="581" r:id="rId20"/>
    <p:sldId id="583" r:id="rId21"/>
    <p:sldId id="298" r:id="rId22"/>
    <p:sldId id="301" r:id="rId23"/>
    <p:sldId id="302" r:id="rId24"/>
    <p:sldId id="300" r:id="rId25"/>
    <p:sldId id="303" r:id="rId26"/>
    <p:sldId id="327" r:id="rId27"/>
    <p:sldId id="575" r:id="rId28"/>
    <p:sldId id="310" r:id="rId29"/>
    <p:sldId id="578" r:id="rId30"/>
    <p:sldId id="313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B00"/>
    <a:srgbClr val="FFA501"/>
    <a:srgbClr val="0070C0"/>
    <a:srgbClr val="D3FEFF"/>
    <a:srgbClr val="86DBF3"/>
    <a:srgbClr val="D883FF"/>
    <a:srgbClr val="3085A2"/>
    <a:srgbClr val="666666"/>
    <a:srgbClr val="7EBCF2"/>
    <a:srgbClr val="598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0"/>
    <p:restoredTop sz="90113" autoAdjust="0"/>
  </p:normalViewPr>
  <p:slideViewPr>
    <p:cSldViewPr snapToGrid="0" snapToObjects="1">
      <p:cViewPr varScale="1">
        <p:scale>
          <a:sx n="81" d="100"/>
          <a:sy n="81" d="100"/>
        </p:scale>
        <p:origin x="22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73932-FFC8-AB43-8D74-9608F9B47D12}" type="datetimeFigureOut">
              <a:rPr lang="it-IT" smtClean="0"/>
              <a:pPr/>
              <a:t>15/03/21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859AE-8344-BC48-B178-71FC0D61E94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79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859AE-8344-BC48-B178-71FC0D61E945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47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
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4D84D-EF56-4AF7-92E4-4B1E73F40A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1C599A-4DEE-4B6E-B765-AE12EF1562FD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0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727A3-050E-014B-A88C-C3987236D901}" type="slidenum">
              <a:rPr lang="it-IT" altLang="x-none"/>
              <a:pPr/>
              <a:t>30</a:t>
            </a:fld>
            <a:endParaRPr lang="it-IT" altLang="x-none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6429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31E-CA0B-F748-9A0B-525463E628CB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ECE5-CEBD-4C4E-8C7E-ADB4FFB7310B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CF98-CFAE-AD47-87FF-33716F25277E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A947-CAB2-6F4F-875A-9A65CB93A063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14B9-F040-CD48-B8B7-093AC9DE7322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B2C7A-0B64-CC49-B96A-B614E6DB6AC3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75FE-032D-2C40-878B-D0ADF29E56E4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F65-5082-CA4B-AD48-29B56026556E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558D0-BD42-A74F-9659-530CFFC49AFD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9BF3-6D36-9C47-A97C-8C9F83EB4EE1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44399-889D-5148-BD98-7252C10773AE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5ADC9-63C2-8B45-BC04-3275BDAEA8BE}" type="datetime1">
              <a:rPr lang="it-IT" smtClean="0"/>
              <a:pPr/>
              <a:t>15/03/21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AB885-EB76-CC48-BF61-005DC355E35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6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.google.com/linkredirect?authuser=0&amp;dest=https%3A%2F%2Fpsicologiagenerale.eu.qualtrics.com%2Fjfe%2Fform%2FSV_389HOIb3triJLp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59297" y="6014035"/>
            <a:ext cx="8825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n w="0">
                  <a:solidFill>
                    <a:schemeClr val="tx1"/>
                  </a:solidFill>
                </a:ln>
                <a:effectLst/>
                <a:latin typeface="Avenir Book" panose="02000503020000020003" pitchFamily="2" charset="0"/>
                <a:ea typeface="Apple Symbols" panose="02000000000000000000" pitchFamily="2" charset="-79"/>
                <a:cs typeface="Apple Symbols" panose="02000000000000000000" pitchFamily="2" charset="-79"/>
              </a:rPr>
              <a:t>Progetto di sensibilizzazione contro le discriminazioni</a:t>
            </a:r>
          </a:p>
          <a:p>
            <a:pPr algn="ctr"/>
            <a:r>
              <a:rPr lang="it-IT" sz="2000" b="1" dirty="0">
                <a:ln w="0">
                  <a:solidFill>
                    <a:schemeClr val="tx1"/>
                  </a:solidFill>
                </a:ln>
                <a:effectLst/>
                <a:latin typeface="Avenir Book" panose="02000503020000020003" pitchFamily="2" charset="0"/>
                <a:ea typeface="Apple Symbols" panose="02000000000000000000" pitchFamily="2" charset="-79"/>
                <a:cs typeface="Apple Symbols" panose="02000000000000000000" pitchFamily="2" charset="-79"/>
              </a:rPr>
              <a:t> di genere nelle comunicazioni digitali</a:t>
            </a:r>
          </a:p>
        </p:txBody>
      </p:sp>
      <p:pic>
        <p:nvPicPr>
          <p:cNvPr id="3" name="Immagine 2" descr="Immagine che contiene piatto, disegnando&#10;&#10;Descrizione generata automaticamente">
            <a:extLst>
              <a:ext uri="{FF2B5EF4-FFF2-40B4-BE49-F238E27FC236}">
                <a16:creationId xmlns:a16="http://schemas.microsoft.com/office/drawing/2014/main" id="{9BC28A74-233E-2E43-BAA0-70970CD4B0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340" y="1240871"/>
            <a:ext cx="3470511" cy="4491974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2668186C-155A-B148-BF4A-F5CA8D929C17}"/>
              </a:ext>
            </a:extLst>
          </p:cNvPr>
          <p:cNvGrpSpPr/>
          <p:nvPr/>
        </p:nvGrpSpPr>
        <p:grpSpPr>
          <a:xfrm>
            <a:off x="879002" y="139250"/>
            <a:ext cx="7374156" cy="891442"/>
            <a:chOff x="580534" y="6049853"/>
            <a:chExt cx="7374156" cy="891442"/>
          </a:xfrm>
        </p:grpSpPr>
        <p:pic>
          <p:nvPicPr>
            <p:cNvPr id="14" name="image1.png">
              <a:extLst>
                <a:ext uri="{FF2B5EF4-FFF2-40B4-BE49-F238E27FC236}">
                  <a16:creationId xmlns:a16="http://schemas.microsoft.com/office/drawing/2014/main" id="{903FA880-48BC-214F-8DE4-146ED2CF2A6A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41802" y="6150777"/>
              <a:ext cx="812888" cy="494420"/>
            </a:xfrm>
            <a:prstGeom prst="rect">
              <a:avLst/>
            </a:prstGeom>
            <a:ln/>
          </p:spPr>
        </p:pic>
        <p:pic>
          <p:nvPicPr>
            <p:cNvPr id="15" name="image4.png">
              <a:extLst>
                <a:ext uri="{FF2B5EF4-FFF2-40B4-BE49-F238E27FC236}">
                  <a16:creationId xmlns:a16="http://schemas.microsoft.com/office/drawing/2014/main" id="{B6AC2271-C427-A247-86A0-71492F275299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534" y="6174431"/>
              <a:ext cx="1767770" cy="524436"/>
            </a:xfrm>
            <a:prstGeom prst="rect">
              <a:avLst/>
            </a:prstGeom>
            <a:ln/>
          </p:spPr>
        </p:pic>
        <p:pic>
          <p:nvPicPr>
            <p:cNvPr id="16" name="image3.png">
              <a:extLst>
                <a:ext uri="{FF2B5EF4-FFF2-40B4-BE49-F238E27FC236}">
                  <a16:creationId xmlns:a16="http://schemas.microsoft.com/office/drawing/2014/main" id="{02B36294-F923-9C4E-9B58-AC54C87F50F9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12225" y="6085663"/>
              <a:ext cx="663854" cy="637550"/>
            </a:xfrm>
            <a:prstGeom prst="rect">
              <a:avLst/>
            </a:prstGeom>
            <a:ln/>
          </p:spPr>
        </p:pic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3427630E-BD84-8D4B-AAF2-C0426B02D833}"/>
                </a:ext>
              </a:extLst>
            </p:cNvPr>
            <p:cNvGrpSpPr/>
            <p:nvPr/>
          </p:nvGrpSpPr>
          <p:grpSpPr>
            <a:xfrm>
              <a:off x="2867496" y="6049853"/>
              <a:ext cx="1258632" cy="891442"/>
              <a:chOff x="57390" y="126325"/>
              <a:chExt cx="1141434" cy="794279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7C0B0221-6367-7A41-BCBA-CF15CA820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087" y="126325"/>
                <a:ext cx="398059" cy="4521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Casella di testo 9">
                <a:extLst>
                  <a:ext uri="{FF2B5EF4-FFF2-40B4-BE49-F238E27FC236}">
                    <a16:creationId xmlns:a16="http://schemas.microsoft.com/office/drawing/2014/main" id="{89F1D792-B404-5343-A59B-9ABFF26052CC}"/>
                  </a:ext>
                </a:extLst>
              </p:cNvPr>
              <p:cNvSpPr txBox="1"/>
              <p:nvPr/>
            </p:nvSpPr>
            <p:spPr>
              <a:xfrm>
                <a:off x="57390" y="578339"/>
                <a:ext cx="1141434" cy="3422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it-IT" sz="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Ministero della Giustizia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it-IT" sz="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Dipartimento per la Giustizia Minorile e di Comunità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690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4B39F89-C03F-F046-9321-5021AB69DC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27" y="908942"/>
            <a:ext cx="8725546" cy="504011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09227" y="181147"/>
            <a:ext cx="3916631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SocializziAMO</a:t>
            </a:r>
            <a:r>
              <a:rPr lang="it-IT" sz="2400" b="1" dirty="0">
                <a:latin typeface="Century Gothic" panose="020B0502020202020204" pitchFamily="34" charset="0"/>
              </a:rPr>
              <a:t>»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836" y="908941"/>
            <a:ext cx="1184577" cy="1249485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D04FA1B8-6001-D343-A456-815873E19EF4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5.png">
            <a:extLst>
              <a:ext uri="{FF2B5EF4-FFF2-40B4-BE49-F238E27FC236}">
                <a16:creationId xmlns:a16="http://schemas.microsoft.com/office/drawing/2014/main" id="{145C77E5-B4DE-9946-BE01-18E2553491D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860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38AE2E-B877-DC44-BE90-7A2283F23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62" y="1595585"/>
            <a:ext cx="2362902" cy="6713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3600" b="1" u="sng" dirty="0"/>
              <a:t>Video LARA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2777" y="851518"/>
            <a:ext cx="4638605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egnaposto contenuto 10">
            <a:extLst>
              <a:ext uri="{FF2B5EF4-FFF2-40B4-BE49-F238E27FC236}">
                <a16:creationId xmlns:a16="http://schemas.microsoft.com/office/drawing/2014/main" id="{83E5FD31-A81A-B048-866E-4B5EC315D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14" y="4238366"/>
            <a:ext cx="2413000" cy="232251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egnaposto contenuto 4" descr="Ciak e bobina cinematografica">
            <a:extLst>
              <a:ext uri="{FF2B5EF4-FFF2-40B4-BE49-F238E27FC236}">
                <a16:creationId xmlns:a16="http://schemas.microsoft.com/office/drawing/2014/main" id="{7EA10901-C82E-1D4B-B0B6-CD80B8869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82682" y="10"/>
            <a:ext cx="7537705" cy="6857990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81570A20-BFA1-6A4E-BE3D-A8A3B1A7200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767" y="2270117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5925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1356375-092E-214B-9DC0-35E209EB5097}"/>
              </a:ext>
            </a:extLst>
          </p:cNvPr>
          <p:cNvSpPr/>
          <p:nvPr/>
        </p:nvSpPr>
        <p:spPr>
          <a:xfrm>
            <a:off x="504023" y="1585573"/>
            <a:ext cx="6033937" cy="443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latin typeface="Century Gothic" panose="020B0502020202020204" pitchFamily="34" charset="0"/>
                <a:cs typeface="Arial" charset="0"/>
              </a:rPr>
              <a:t>L’obiettivo è quello di incrementare le conoscenze sul tema della sicurezza in rete attraverso l</a:t>
            </a:r>
            <a:r>
              <a:rPr lang="ja-JP" altLang="it-IT" sz="2000">
                <a:latin typeface="Century Gothic" panose="020B0502020202020204" pitchFamily="34" charset="0"/>
                <a:cs typeface="Arial" charset="0"/>
              </a:rPr>
              <a:t>’</a:t>
            </a:r>
            <a:r>
              <a:rPr lang="it-IT" sz="2000" dirty="0">
                <a:latin typeface="Century Gothic" panose="020B0502020202020204" pitchFamily="34" charset="0"/>
                <a:cs typeface="Arial" charset="0"/>
              </a:rPr>
              <a:t>approfondimento delle caratteristiche dei navigatori: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it-IT" sz="2000" b="1" dirty="0">
                <a:latin typeface="Century Gothic" panose="020B0502020202020204" pitchFamily="34" charset="0"/>
                <a:cs typeface="Arial" charset="0"/>
              </a:rPr>
              <a:t>1) navigatore/navigatrice a rischio;  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it-IT" sz="2000" b="1" dirty="0">
                <a:latin typeface="Century Gothic" panose="020B0502020202020204" pitchFamily="34" charset="0"/>
                <a:cs typeface="Arial" charset="0"/>
              </a:rPr>
              <a:t>2) navigatore/navigatrice sicuro/a;  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defRPr/>
            </a:pPr>
            <a:r>
              <a:rPr lang="it-IT" sz="2000" b="1" dirty="0">
                <a:latin typeface="Century Gothic" panose="020B0502020202020204" pitchFamily="34" charset="0"/>
                <a:cs typeface="Arial" charset="0"/>
              </a:rPr>
              <a:t>3) navigatore/navigatrice troppo sicuro/a.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defRPr/>
            </a:pPr>
            <a:r>
              <a:rPr lang="it-IT" sz="2000" dirty="0">
                <a:latin typeface="Century Gothic" panose="020B0502020202020204" pitchFamily="34" charset="0"/>
                <a:cs typeface="Arial" charset="0"/>
              </a:rPr>
              <a:t>utilizzando le caratteristiche presenti nelle slide successive.</a:t>
            </a:r>
            <a:endParaRPr lang="it-IT" sz="2000" dirty="0">
              <a:latin typeface="Century Gothic" panose="020B0502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1E1350-A7B5-D04F-A89C-5E5CC210F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8958" y="1509062"/>
            <a:ext cx="3235042" cy="306613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10C8B29-9A22-6148-BEBC-84176F168EB6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«Identikit dei giovani navigatori»</a:t>
            </a:r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EC3FAD0-C9EE-DA43-8381-EC1602779B7F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423BEC47-FE15-2745-A1B1-8ECB51AEE0B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70596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6B93881-9DD7-4E88-9636-B580E355F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672" y="1409085"/>
            <a:ext cx="7700656" cy="4941447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it-IT" sz="2200" dirty="0">
                <a:latin typeface="Century Gothic" panose="020B0502020202020204" pitchFamily="34" charset="0"/>
              </a:rPr>
              <a:t>Ti chiediamo di fare un «identikit» di 3 diverse tipologie di navigatore/navigatrice.</a:t>
            </a:r>
            <a:br>
              <a:rPr lang="it-IT" sz="2200" dirty="0">
                <a:latin typeface="Century Gothic" panose="020B0502020202020204" pitchFamily="34" charset="0"/>
              </a:rPr>
            </a:br>
            <a:br>
              <a:rPr lang="it-IT" sz="2200" dirty="0">
                <a:latin typeface="Century Gothic" panose="020B0502020202020204" pitchFamily="34" charset="0"/>
              </a:rPr>
            </a:br>
            <a:r>
              <a:rPr lang="it-IT" sz="2200" dirty="0">
                <a:latin typeface="Century Gothic" panose="020B0502020202020204" pitchFamily="34" charset="0"/>
              </a:rPr>
              <a:t>Nella diapositiva successiva, saranno presentate 4 colonne con le caratteristiche che riguardano le diverse tipologie di navigatore/navigatrice. </a:t>
            </a:r>
            <a:br>
              <a:rPr lang="it-IT" sz="2200" dirty="0">
                <a:latin typeface="Century Gothic" panose="020B0502020202020204" pitchFamily="34" charset="0"/>
              </a:rPr>
            </a:br>
            <a:br>
              <a:rPr lang="it-IT" sz="2200" dirty="0">
                <a:latin typeface="Century Gothic" panose="020B0502020202020204" pitchFamily="34" charset="0"/>
              </a:rPr>
            </a:br>
            <a:r>
              <a:rPr lang="it-IT" sz="2200" dirty="0">
                <a:latin typeface="Century Gothic" panose="020B0502020202020204" pitchFamily="34" charset="0"/>
              </a:rPr>
              <a:t>È necessario scegliere una caratteristica per ciascuna colonna e segnarla su un foglio.</a:t>
            </a:r>
            <a:br>
              <a:rPr lang="it-IT" sz="2200" dirty="0">
                <a:latin typeface="Century Gothic" panose="020B0502020202020204" pitchFamily="34" charset="0"/>
              </a:rPr>
            </a:br>
            <a:endParaRPr lang="it-IT" sz="2200" dirty="0">
              <a:latin typeface="Century Gothic" panose="020B0502020202020204" pitchFamily="34" charset="0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A02428F1-33E6-5943-A811-ECC80589003A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287F48A9-573A-E84F-9EA8-D2F81821638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2E8515A-2375-D541-911F-9FF22F51E9BD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«Identikit dei giovani navigatori»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6988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D3309136-5263-2748-ABFB-DDD4FA47FD14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FCCBEDB8-D95C-ED44-B31D-E371F94D2C4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3716115-B1D8-924F-8DA0-824EA04CFC20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«Identikit dei giovani navigatori»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B0F20E0-06D3-324C-8B54-21C4DCC09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11838" y="1186957"/>
            <a:ext cx="9132161" cy="50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486919D-282D-4EB4-B2B9-D03E47A932BF}"/>
              </a:ext>
            </a:extLst>
          </p:cNvPr>
          <p:cNvSpPr/>
          <p:nvPr/>
        </p:nvSpPr>
        <p:spPr>
          <a:xfrm>
            <a:off x="3207543" y="1385888"/>
            <a:ext cx="2728914" cy="4870561"/>
          </a:xfrm>
          <a:prstGeom prst="rect">
            <a:avLst/>
          </a:prstGeom>
          <a:solidFill>
            <a:srgbClr val="D883FF">
              <a:alpha val="32941"/>
            </a:srgbClr>
          </a:solidFill>
          <a:ln>
            <a:solidFill>
              <a:srgbClr val="969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725" b="1" dirty="0">
              <a:solidFill>
                <a:schemeClr val="tx1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chemeClr val="tx1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r>
              <a:rPr lang="it-IT" sz="1725" b="1" dirty="0">
                <a:solidFill>
                  <a:schemeClr val="tx1"/>
                </a:solidFill>
                <a:latin typeface="Gill Sans MT" panose="020B0502020104020203"/>
              </a:rPr>
              <a:t>Navigatore/navigatrice sicuro/a:</a:t>
            </a: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400" b="1" dirty="0">
              <a:solidFill>
                <a:srgbClr val="000000"/>
              </a:solidFill>
              <a:latin typeface="Gill Sans MT" panose="020B0502020104020203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61AC70-2826-4371-BBC0-9BDE1A3AC543}"/>
              </a:ext>
            </a:extLst>
          </p:cNvPr>
          <p:cNvSpPr txBox="1"/>
          <p:nvPr/>
        </p:nvSpPr>
        <p:spPr>
          <a:xfrm>
            <a:off x="357187" y="1385885"/>
            <a:ext cx="2728913" cy="4870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it-IT" sz="1725" b="1" dirty="0">
              <a:latin typeface="Gill Sans MT" panose="020B0502020104020203"/>
            </a:endParaRPr>
          </a:p>
          <a:p>
            <a:pPr algn="ctr" defTabSz="685800">
              <a:defRPr/>
            </a:pPr>
            <a:r>
              <a:rPr lang="it-IT" sz="1725" b="1" dirty="0">
                <a:latin typeface="Gill Sans MT" panose="020B0502020104020203"/>
              </a:rPr>
              <a:t>Navigatore/navigatrice a rischio:</a:t>
            </a:r>
          </a:p>
          <a:p>
            <a:pPr algn="ctr" defTabSz="685800">
              <a:defRPr/>
            </a:pPr>
            <a:endParaRPr lang="it-IT" sz="1725" b="1" dirty="0"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endParaRPr lang="it-IT" sz="1725" b="1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E99A82-5C18-4184-A989-20F76D8FBC4A}"/>
              </a:ext>
            </a:extLst>
          </p:cNvPr>
          <p:cNvSpPr txBox="1"/>
          <p:nvPr/>
        </p:nvSpPr>
        <p:spPr>
          <a:xfrm>
            <a:off x="6043612" y="1385885"/>
            <a:ext cx="2743201" cy="4870564"/>
          </a:xfrm>
          <a:prstGeom prst="rect">
            <a:avLst/>
          </a:prstGeom>
          <a:solidFill>
            <a:srgbClr val="D3FEFF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algn="ctr" defTabSz="685800">
              <a:defRPr/>
            </a:pPr>
            <a:r>
              <a:rPr lang="it-IT" sz="1725" b="1" dirty="0">
                <a:solidFill>
                  <a:srgbClr val="000000"/>
                </a:solidFill>
                <a:latin typeface="Gill Sans MT" panose="020B0502020104020203"/>
              </a:rPr>
              <a:t>Navigatore/navigatrice troppo sicuro/a:</a:t>
            </a: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685800">
              <a:defRPr/>
            </a:pPr>
            <a:endParaRPr lang="it-IT" sz="1725" b="1" dirty="0">
              <a:solidFill>
                <a:srgbClr val="000000"/>
              </a:solidFill>
              <a:latin typeface="Gill Sans MT" panose="020B0502020104020203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20DEEA3-0745-274A-97AB-E7B6A67D750A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9BBF38D3-3FEE-BB4A-9DB5-3C6C04042C3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68B6FC2-8EA0-3742-9D0C-E55F8B13A145}"/>
              </a:ext>
            </a:extLst>
          </p:cNvPr>
          <p:cNvSpPr/>
          <p:nvPr/>
        </p:nvSpPr>
        <p:spPr>
          <a:xfrm>
            <a:off x="192373" y="235278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«Identikit dei giovani navigatori»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5742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F10358C-1EAF-8E49-B689-4FE19792F213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5.png">
            <a:extLst>
              <a:ext uri="{FF2B5EF4-FFF2-40B4-BE49-F238E27FC236}">
                <a16:creationId xmlns:a16="http://schemas.microsoft.com/office/drawing/2014/main" id="{F5EE6C53-6BE8-0F4E-A1A4-8EAEBDC7BCA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0F9A344-7865-1544-9EAA-530A132C294A}"/>
              </a:ext>
            </a:extLst>
          </p:cNvPr>
          <p:cNvSpPr/>
          <p:nvPr/>
        </p:nvSpPr>
        <p:spPr>
          <a:xfrm>
            <a:off x="343246" y="1143223"/>
            <a:ext cx="8287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kern="50" dirty="0">
                <a:latin typeface="Century Gothic" panose="020B0502020202020204" pitchFamily="34" charset="0"/>
                <a:ea typeface="Arial Unicode MS" panose="020B0604020202020204" pitchFamily="34" charset="-128"/>
              </a:rPr>
              <a:t>Quali sono gli atteggiamenti e i comportamenti che ritieni discriminatori?</a:t>
            </a:r>
            <a:endParaRPr lang="it-IT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F83D71B-B90F-844D-AFA5-A614E7FD745F}"/>
              </a:ext>
            </a:extLst>
          </p:cNvPr>
          <p:cNvSpPr/>
          <p:nvPr/>
        </p:nvSpPr>
        <p:spPr>
          <a:xfrm>
            <a:off x="459756" y="2803965"/>
            <a:ext cx="4600975" cy="280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it-IT" altLang="it-IT" sz="2000" dirty="0">
                <a:latin typeface="Century Gothic" panose="020B0502020202020204" pitchFamily="34" charset="0"/>
              </a:rPr>
              <a:t>Lo scopo dell’</a:t>
            </a:r>
            <a:r>
              <a:rPr lang="it-IT" altLang="ja-JP" sz="2000" dirty="0">
                <a:latin typeface="Century Gothic" panose="020B0502020202020204" pitchFamily="34" charset="0"/>
              </a:rPr>
              <a:t>attività è rendervi consapevoli di alcuni atteggiamenti/comportamenti discriminatori, legati al mondo digitale, per coglierne le possibili conseguenze.</a:t>
            </a:r>
            <a:endParaRPr lang="it-IT" altLang="ja-JP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6BD375F-D6E1-E24E-A873-760E5ACFD330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Discrimination</a:t>
            </a:r>
            <a:r>
              <a:rPr lang="it-IT" sz="2400" b="1" dirty="0">
                <a:latin typeface="Century Gothic" panose="020B0502020202020204" pitchFamily="34" charset="0"/>
              </a:rPr>
              <a:t> light»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8EE2D3-E621-9849-83B6-12F772D7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579" y="2382267"/>
            <a:ext cx="3021665" cy="35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6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FF6FA43-FE2C-264B-81B8-F454A94F7F5E}"/>
              </a:ext>
            </a:extLst>
          </p:cNvPr>
          <p:cNvSpPr/>
          <p:nvPr/>
        </p:nvSpPr>
        <p:spPr>
          <a:xfrm>
            <a:off x="547851" y="2113518"/>
            <a:ext cx="8048297" cy="306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Colloca i comportamenti elencati nella slide successiva, tenendo conto dello schema riportato di seguito, secondo i diversi colori del semaforo: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400" b="1" kern="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Rosso</a:t>
            </a:r>
            <a:r>
              <a:rPr lang="it-IT" sz="2000" kern="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= comportamenti ritenuti discriminatori.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400" b="1" kern="50" dirty="0">
                <a:solidFill>
                  <a:schemeClr val="accent4">
                    <a:lumMod val="60000"/>
                    <a:lumOff val="40000"/>
                  </a:schemeClr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Giallo</a:t>
            </a: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= comportamenti non ritenuti discriminatori, ma rischiosi.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400" b="1" kern="5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Verde</a:t>
            </a:r>
            <a:r>
              <a:rPr lang="it-IT" sz="200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= comportamenti non ritenuti discriminatori, né rischiosi.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630A6B5-3FB0-2C49-BACE-987E7D9669BB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5.png">
            <a:extLst>
              <a:ext uri="{FF2B5EF4-FFF2-40B4-BE49-F238E27FC236}">
                <a16:creationId xmlns:a16="http://schemas.microsoft.com/office/drawing/2014/main" id="{1AA78504-6DE9-7A4C-8641-FBC7B841A2C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0D139B1-70EA-1C4A-A7CD-A962B32912D8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Discrimination</a:t>
            </a:r>
            <a:r>
              <a:rPr lang="it-IT" sz="2400" b="1" dirty="0">
                <a:latin typeface="Century Gothic" panose="020B0502020202020204" pitchFamily="34" charset="0"/>
              </a:rPr>
              <a:t> light»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730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8C696CA-CA3C-B341-A807-64D52A4D50D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B1201B8A-EA08-F449-94B3-B0E881AE7F9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CAB89EA-5922-4E44-B438-6B797DB5FC4E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Discrimination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light»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C8E84B12-5D22-CE4B-A0E7-6BBF0952D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22" y="965853"/>
            <a:ext cx="8011573" cy="5735088"/>
          </a:xfr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Pubblicare foto senza il consenso della persona rappresentata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Commentare un’immagine di un amico/un’amica in maniera offensiva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Postare una foto di classe con autorizzazione dei compagni/e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Usare account aperti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Fare un account fake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Etichettare con appellativi che riconducono a caratteristiche fisiche di una persona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Scambiare comunicazioni con utenti sconosciuti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Deridere un/a compagno/a di classe nei commenti di un post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Scrivere degli insulti sotto ad una foto di un/una influencer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Fare apprezzamenti di elementi fisici di una persona che non si conosce, sotto ad un post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Creare un gruppo WhatsApp non includendo dei compagni/e di classe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Discutere su un tema di interesse in Direct con un amico/a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Offendere parenti in una chat pubblica di un videogame online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Condividere un post di una notizia ufficiale di cronaca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8F03F6-7B82-DB41-A8CC-BCF73160E8DD}"/>
              </a:ext>
            </a:extLst>
          </p:cNvPr>
          <p:cNvSpPr/>
          <p:nvPr/>
        </p:nvSpPr>
        <p:spPr>
          <a:xfrm>
            <a:off x="3704617" y="-40308"/>
            <a:ext cx="4572000" cy="841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1100" b="1" kern="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Rosso</a:t>
            </a:r>
            <a:r>
              <a:rPr lang="it-IT" sz="1050" kern="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105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= discriminatori.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1100" b="1" kern="50" dirty="0">
                <a:solidFill>
                  <a:schemeClr val="accent4">
                    <a:lumMod val="60000"/>
                    <a:lumOff val="40000"/>
                  </a:schemeClr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Giallo</a:t>
            </a:r>
            <a:r>
              <a:rPr lang="it-IT" sz="105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= non discriminatori, ma rischiosi.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1100" b="1" kern="5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Verde</a:t>
            </a:r>
            <a:r>
              <a:rPr lang="it-IT" sz="1050" kern="50" dirty="0"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= non discriminatori, né rischiosi.</a:t>
            </a:r>
          </a:p>
        </p:txBody>
      </p:sp>
    </p:spTree>
    <p:extLst>
      <p:ext uri="{BB962C8B-B14F-4D97-AF65-F5344CB8AC3E}">
        <p14:creationId xmlns:p14="http://schemas.microsoft.com/office/powerpoint/2010/main" val="1000353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FEA25682-4F3B-E941-B5A3-BB2D6C498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11005"/>
              </p:ext>
            </p:extLst>
          </p:nvPr>
        </p:nvGraphicFramePr>
        <p:xfrm>
          <a:off x="304520" y="114722"/>
          <a:ext cx="8503422" cy="6504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474">
                  <a:extLst>
                    <a:ext uri="{9D8B030D-6E8A-4147-A177-3AD203B41FA5}">
                      <a16:colId xmlns:a16="http://schemas.microsoft.com/office/drawing/2014/main" val="3670288233"/>
                    </a:ext>
                  </a:extLst>
                </a:gridCol>
                <a:gridCol w="2834474">
                  <a:extLst>
                    <a:ext uri="{9D8B030D-6E8A-4147-A177-3AD203B41FA5}">
                      <a16:colId xmlns:a16="http://schemas.microsoft.com/office/drawing/2014/main" val="4154195331"/>
                    </a:ext>
                  </a:extLst>
                </a:gridCol>
                <a:gridCol w="2834474">
                  <a:extLst>
                    <a:ext uri="{9D8B030D-6E8A-4147-A177-3AD203B41FA5}">
                      <a16:colId xmlns:a16="http://schemas.microsoft.com/office/drawing/2014/main" val="1558734849"/>
                    </a:ext>
                  </a:extLst>
                </a:gridCol>
              </a:tblGrid>
              <a:tr h="1878797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763293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11011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50364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598219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554319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61559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854004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833817"/>
                  </a:ext>
                </a:extLst>
              </a:tr>
              <a:tr h="57817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670967"/>
                  </a:ext>
                </a:extLst>
              </a:tr>
            </a:tbl>
          </a:graphicData>
        </a:graphic>
      </p:graphicFrame>
      <p:pic>
        <p:nvPicPr>
          <p:cNvPr id="9" name="image5.png">
            <a:extLst>
              <a:ext uri="{FF2B5EF4-FFF2-40B4-BE49-F238E27FC236}">
                <a16:creationId xmlns:a16="http://schemas.microsoft.com/office/drawing/2014/main" id="{801F4BB2-B5AC-114B-8878-CB8364023A5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99589" y="182120"/>
            <a:ext cx="708356" cy="699034"/>
          </a:xfrm>
          <a:prstGeom prst="rect">
            <a:avLst/>
          </a:prstGeom>
          <a:ln/>
        </p:spPr>
      </p:pic>
      <p:pic>
        <p:nvPicPr>
          <p:cNvPr id="4098" name="Picture 2" descr="Traffic Light, Red, Yellow, Green, Lamp, Light, Road">
            <a:extLst>
              <a:ext uri="{FF2B5EF4-FFF2-40B4-BE49-F238E27FC236}">
                <a16:creationId xmlns:a16="http://schemas.microsoft.com/office/drawing/2014/main" id="{1A6E8B06-44A2-1A46-A582-49262F8AC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65639" r="16412" b="1"/>
          <a:stretch/>
        </p:blipFill>
        <p:spPr bwMode="auto">
          <a:xfrm rot="5400000">
            <a:off x="6673248" y="272750"/>
            <a:ext cx="1342201" cy="13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affic Light, Red, Yellow, Green, Lamp, Light, Road">
            <a:extLst>
              <a:ext uri="{FF2B5EF4-FFF2-40B4-BE49-F238E27FC236}">
                <a16:creationId xmlns:a16="http://schemas.microsoft.com/office/drawing/2014/main" id="{F0B62C87-E10D-FB46-8C98-E062BB75A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r="15735" b="65854"/>
          <a:stretch/>
        </p:blipFill>
        <p:spPr bwMode="auto">
          <a:xfrm rot="5400000">
            <a:off x="1093516" y="286079"/>
            <a:ext cx="1328452" cy="13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raffic Light, Red, Yellow, Green, Lamp, Light, Road">
            <a:extLst>
              <a:ext uri="{FF2B5EF4-FFF2-40B4-BE49-F238E27FC236}">
                <a16:creationId xmlns:a16="http://schemas.microsoft.com/office/drawing/2014/main" id="{E2014E07-E93C-294A-9968-D186CDF39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32997" r="15300" b="32980"/>
          <a:stretch/>
        </p:blipFill>
        <p:spPr bwMode="auto">
          <a:xfrm rot="5400000">
            <a:off x="3900901" y="292954"/>
            <a:ext cx="1342199" cy="13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5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5251988" y="1044661"/>
            <a:ext cx="3591563" cy="326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L’intervento formativo proposto vuole favorire </a:t>
            </a: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l’educazione alla responsabilità personale per il contrasto di ogni atto discriminatorio</a:t>
            </a: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 di genere nelle comunicazioni digitali. 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EE076D6-ACF5-914D-9359-9F21988A93D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405CAD15-4611-3344-83BF-613AB0DE440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D94D6AC-D858-0447-9DC2-6C385454FC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49" y="1004788"/>
            <a:ext cx="4795457" cy="319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068843F-6ED5-554D-B619-9F07FCFCE711}"/>
              </a:ext>
            </a:extLst>
          </p:cNvPr>
          <p:cNvSpPr/>
          <p:nvPr/>
        </p:nvSpPr>
        <p:spPr>
          <a:xfrm>
            <a:off x="300449" y="4310107"/>
            <a:ext cx="8543102" cy="234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</a:pPr>
            <a:r>
              <a:rPr lang="it-IT" sz="2000" dirty="0">
                <a:latin typeface="Century Gothic" charset="0"/>
                <a:ea typeface="Century Gothic" charset="0"/>
                <a:cs typeface="Century Gothic" charset="0"/>
              </a:rPr>
              <a:t>Consiste in un progetto di sensibilizzazione, prevenzione e formazione rivolto a studenti e studentesse degli Istituti Scolastici Secondari di Primo e Secondo Grado sul territorio nazionale, attraverso il coinvolgimento attivo di insegnanti, educatori e genitori.</a:t>
            </a:r>
          </a:p>
        </p:txBody>
      </p:sp>
    </p:spTree>
    <p:extLst>
      <p:ext uri="{BB962C8B-B14F-4D97-AF65-F5344CB8AC3E}">
        <p14:creationId xmlns:p14="http://schemas.microsoft.com/office/powerpoint/2010/main" val="999118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FBDBED54-1B97-7B41-81A2-06AC7E8B43C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68211824-98E2-6949-8F22-0CB9EA231BA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pic>
        <p:nvPicPr>
          <p:cNvPr id="1026" name="Picture 2" descr="Segno, Cautela, Avviso, Pericolo, Sicurezza, Rischio">
            <a:extLst>
              <a:ext uri="{FF2B5EF4-FFF2-40B4-BE49-F238E27FC236}">
                <a16:creationId xmlns:a16="http://schemas.microsoft.com/office/drawing/2014/main" id="{294BD44F-9741-9A49-8028-1070FD84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04" y="1653238"/>
            <a:ext cx="1399553" cy="12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88F8BDF-FB2C-A94E-8B3F-3F75D341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3428999"/>
            <a:ext cx="8044070" cy="2202219"/>
          </a:xfr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Per esempio: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Pubblicare foto senza il consenso della persona rappresentata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Usare account aperti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Fare un account </a:t>
            </a:r>
            <a:r>
              <a:rPr lang="it-IT" sz="1600" i="1" dirty="0">
                <a:solidFill>
                  <a:schemeClr val="tx1"/>
                </a:solidFill>
                <a:latin typeface="Century Gothic" panose="020B0502020202020204" pitchFamily="34" charset="0"/>
              </a:rPr>
              <a:t>fake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Scambiare comunicazioni con utenti sconosciuti</a:t>
            </a:r>
            <a:endParaRPr lang="it-IT" sz="16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6C2A161-7DE5-6342-B52D-EB10AF050B11}"/>
              </a:ext>
            </a:extLst>
          </p:cNvPr>
          <p:cNvSpPr/>
          <p:nvPr/>
        </p:nvSpPr>
        <p:spPr>
          <a:xfrm>
            <a:off x="2213111" y="1419122"/>
            <a:ext cx="6467063" cy="12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i="1" dirty="0">
                <a:latin typeface="Century Gothic" panose="020B0502020202020204" pitchFamily="34" charset="0"/>
              </a:rPr>
              <a:t>Alcuni dei comportamenti evidenziati non sono direttamente discriminatori, ma alcuni di questi violano le leggi e la privacy dell’individuo mettendolo a rischio.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A168128-CB21-424B-8855-978EE763E1E0}"/>
              </a:ext>
            </a:extLst>
          </p:cNvPr>
          <p:cNvSpPr/>
          <p:nvPr/>
        </p:nvSpPr>
        <p:spPr>
          <a:xfrm>
            <a:off x="159027" y="200177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</a:t>
            </a:r>
            <a:r>
              <a:rPr lang="it-IT" sz="2400" b="1" dirty="0" err="1">
                <a:latin typeface="Century Gothic" panose="020B0502020202020204" pitchFamily="34" charset="0"/>
              </a:rPr>
              <a:t>Discrimination</a:t>
            </a:r>
            <a:r>
              <a:rPr lang="it-IT" sz="2400" b="1" dirty="0">
                <a:latin typeface="Century Gothic" panose="020B0502020202020204" pitchFamily="34" charset="0"/>
              </a:rPr>
              <a:t> light»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2965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DA7975-5DB1-BF4B-A466-370D1440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41" y="2720917"/>
            <a:ext cx="4214580" cy="3961704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CEFFB0F-5186-DD42-8B7C-47C9663613A1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7BEEDD14-11F6-D34F-9DAF-06FB5E1D165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2431B1D-B9FF-424A-BC0F-B9962F5CEC85}"/>
              </a:ext>
            </a:extLst>
          </p:cNvPr>
          <p:cNvSpPr/>
          <p:nvPr/>
        </p:nvSpPr>
        <p:spPr>
          <a:xfrm>
            <a:off x="318339" y="1199868"/>
            <a:ext cx="8583503" cy="170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it-IT" dirty="0">
                <a:latin typeface="Century Gothic" panose="020B0502020202020204" pitchFamily="34" charset="0"/>
                <a:cs typeface="Arial" charset="0"/>
              </a:rPr>
              <a:t>Lo scopo è di provare ad individuare strategie preventive di gestione del problema attraverso una riflessione sulle cause e sui sentimenti coinvolti.</a:t>
            </a:r>
          </a:p>
          <a:p>
            <a:pPr algn="just">
              <a:lnSpc>
                <a:spcPct val="150000"/>
              </a:lnSpc>
              <a:defRPr/>
            </a:pPr>
            <a:r>
              <a:rPr lang="it-IT" dirty="0">
                <a:latin typeface="Century Gothic" panose="020B0502020202020204" pitchFamily="34" charset="0"/>
              </a:rPr>
              <a:t>L’obiettivo è favorire la comprensione dei punti di vista e delle emozioni degli altri.</a:t>
            </a:r>
            <a:endParaRPr lang="it-IT" dirty="0"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4F0093A-566B-4C4F-A1AE-AD131CFC9C11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0322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320C3C2-A895-0446-B622-52B626D4FAB6}"/>
              </a:ext>
            </a:extLst>
          </p:cNvPr>
          <p:cNvSpPr/>
          <p:nvPr/>
        </p:nvSpPr>
        <p:spPr>
          <a:xfrm>
            <a:off x="2107717" y="1265040"/>
            <a:ext cx="68772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2000" dirty="0">
                <a:latin typeface="Century Gothic" charset="0"/>
                <a:cs typeface="Arial" charset="0"/>
              </a:rPr>
              <a:t>Una storia vera: </a:t>
            </a:r>
            <a:r>
              <a:rPr lang="it-IT" sz="2000" b="1" dirty="0">
                <a:latin typeface="Century Gothic" panose="020B0502020202020204" pitchFamily="34" charset="0"/>
                <a:cs typeface="Arial" charset="0"/>
              </a:rPr>
              <a:t>«</a:t>
            </a:r>
            <a:r>
              <a:rPr lang="it-IT" sz="2000" b="1" dirty="0">
                <a:latin typeface="Century Gothic" panose="020B0502020202020204" pitchFamily="34" charset="0"/>
              </a:rPr>
              <a:t>Enrico, 15 anni, ha una sorella di 13 anni che va a prendere a scuola tutti i giorni e incontra spesso una sua compagna, Chiara, che vuole conoscere. Enrico inizia a pressare Chiara chiedendole di inviargli foto e video intimi. Chiara accetta di inviargli un video, a patto che lui dopo averlo visionato, lo cancelli. Dopo il primo invio, Enrico ricomincia a pressare la ragazza per averne altri. In seguito alle pressioni, Chiara blocca Enrico su tutti i profili social per cercare di sottrarsi a queste richieste. Il ragazzo si offende e per ripicca diffonde le foto e i video privati, video che circolano fra i compagni di scuola e arrivano sino alle insegnanti di Chiara, e da questi lei lo viene a sapere. Viene coinvolta la Polizia Postale. Al momento della perquisizione, Enrico si sente….»</a:t>
            </a:r>
            <a:r>
              <a:rPr lang="it-IT" sz="2000" b="1" dirty="0">
                <a:solidFill>
                  <a:schemeClr val="accent1"/>
                </a:solidFill>
                <a:latin typeface="Century Gothic" panose="020B0502020202020204" pitchFamily="34" charset="0"/>
                <a:cs typeface="Arial" charset="0"/>
              </a:rPr>
              <a:t> </a:t>
            </a:r>
            <a:endParaRPr lang="it-IT" sz="2000" b="1" dirty="0">
              <a:solidFill>
                <a:srgbClr val="FF0000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09213F5-F1E3-8049-8926-ECEEC5111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98" y="1442642"/>
            <a:ext cx="1921738" cy="105385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C70EADB-6A8A-9240-B178-1936DB22D7DF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88EAAFAB-F111-3743-A0F4-48139045DD4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504E23A-B25B-9645-9730-C5509F2E6FF5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30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147CFE9-ADBD-0E42-8D75-9A8F86160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8"/>
          <a:stretch/>
        </p:blipFill>
        <p:spPr>
          <a:xfrm>
            <a:off x="-1" y="1187016"/>
            <a:ext cx="2034463" cy="113337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010FA9D-22DD-2D49-A4D2-4C706568E722}"/>
              </a:ext>
            </a:extLst>
          </p:cNvPr>
          <p:cNvSpPr/>
          <p:nvPr/>
        </p:nvSpPr>
        <p:spPr>
          <a:xfrm>
            <a:off x="2034462" y="1425629"/>
            <a:ext cx="6877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entury Gothic" panose="020B0502020202020204" pitchFamily="34" charset="0"/>
              </a:rPr>
              <a:t>Rispondi alle domande sui protagonisti su un foglio. Usa la bussola delle emozioni come riferimento da cui attingere.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3153AF-4A45-0942-B502-3711F1411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7"/>
          <a:stretch/>
        </p:blipFill>
        <p:spPr>
          <a:xfrm>
            <a:off x="0" y="2766884"/>
            <a:ext cx="2034463" cy="113336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5F3740-9780-194A-BCF1-AA8DCE92F324}"/>
              </a:ext>
            </a:extLst>
          </p:cNvPr>
          <p:cNvSpPr txBox="1"/>
          <p:nvPr/>
        </p:nvSpPr>
        <p:spPr>
          <a:xfrm>
            <a:off x="2121332" y="2879450"/>
            <a:ext cx="679038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b="1" dirty="0">
                <a:latin typeface="Century Gothic" panose="020B0502020202020204" pitchFamily="34" charset="0"/>
              </a:rPr>
              <a:t>Come si sente Chiara: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Quando scopre le sue immagini in rete?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Quando decide di  denunciare l’accaduto alla Polizia Postale?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b="1" dirty="0">
                <a:latin typeface="Century Gothic" panose="020B0502020202020204" pitchFamily="34" charset="0"/>
              </a:rPr>
              <a:t>Quali saranno le emozioni di Enrico: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Nel ricevere il rifiuto di Chiara?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Nel diffondere immagini di Chiara?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Al momento della perquisizione?</a:t>
            </a:r>
          </a:p>
          <a:p>
            <a:pPr marL="285750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b="1" dirty="0">
                <a:latin typeface="Century Gothic" panose="020B0502020202020204" pitchFamily="34" charset="0"/>
              </a:rPr>
              <a:t>Come si sentono le persone che assistono all’episodio (compagni e compagne, insegnanti, genitori)? </a:t>
            </a:r>
          </a:p>
          <a:p>
            <a:pPr marL="285750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b="1" dirty="0">
                <a:latin typeface="Century Gothic" panose="020B0502020202020204" pitchFamily="34" charset="0"/>
              </a:rPr>
              <a:t>Come ti sei  sentito/a tu ad ascoltare/leggere l’episodio? 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B42D3F7-5CF9-5A49-B9D9-86E80DBA2D55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6594D49A-229D-8E45-AFE2-65BE669A877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92F1100-1A5D-004E-AF5A-4A8D2AC751D1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8126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>
            <a:extLst>
              <a:ext uri="{FF2B5EF4-FFF2-40B4-BE49-F238E27FC236}">
                <a16:creationId xmlns:a16="http://schemas.microsoft.com/office/drawing/2014/main" id="{1373A031-9025-A74A-BE62-FD2FAF4491F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216D02-E239-3945-8A95-6E0939D2F7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887" y="14991"/>
            <a:ext cx="6826468" cy="68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3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5EA5874-2339-5749-8898-8CDB3D55BA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1"/>
          <a:stretch/>
        </p:blipFill>
        <p:spPr>
          <a:xfrm>
            <a:off x="0" y="1420609"/>
            <a:ext cx="2067262" cy="113337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FB5E5A6-4EB4-184D-9157-25AAC689DFF2}"/>
              </a:ext>
            </a:extLst>
          </p:cNvPr>
          <p:cNvSpPr/>
          <p:nvPr/>
        </p:nvSpPr>
        <p:spPr>
          <a:xfrm>
            <a:off x="2067262" y="1514468"/>
            <a:ext cx="678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entury Gothic" panose="020B0502020202020204" pitchFamily="34" charset="0"/>
              </a:rPr>
              <a:t>Leggere e commentare le risposte date ad ogni domanda (step 3).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EC5BD9-1553-9B4B-8065-6C8C985C02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680" y="3193467"/>
            <a:ext cx="3286640" cy="3235585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6DCC2E2-F681-AF4F-B6DB-61C84B4BF966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CDD962B1-AA6B-C04E-8F10-24AFF7EEE14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3758F07-5D46-BB4D-B8F6-D5C8F34FF4AB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1811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06A701F-E65D-2B45-99D5-17C97BA35A2B}"/>
              </a:ext>
            </a:extLst>
          </p:cNvPr>
          <p:cNvSpPr/>
          <p:nvPr/>
        </p:nvSpPr>
        <p:spPr>
          <a:xfrm>
            <a:off x="2510041" y="1288214"/>
            <a:ext cx="51773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entury Gothic" panose="020B0502020202020204" pitchFamily="34" charset="0"/>
              </a:rPr>
              <a:t>La classe si confronta sulle seguenti domande: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9FBE5BC8-824B-EB4B-87D6-96F4B3A27C6B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5.png">
            <a:extLst>
              <a:ext uri="{FF2B5EF4-FFF2-40B4-BE49-F238E27FC236}">
                <a16:creationId xmlns:a16="http://schemas.microsoft.com/office/drawing/2014/main" id="{7B793BA0-C0B6-314B-8C87-DDDC11D7415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4B34AC82-FFCC-2C43-8B9A-5C304A0BFD92}"/>
              </a:ext>
            </a:extLst>
          </p:cNvPr>
          <p:cNvGrpSpPr/>
          <p:nvPr/>
        </p:nvGrpSpPr>
        <p:grpSpPr>
          <a:xfrm>
            <a:off x="576713" y="2660305"/>
            <a:ext cx="3113633" cy="3110459"/>
            <a:chOff x="576713" y="2660305"/>
            <a:chExt cx="3113633" cy="311045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CF7C4A3-563C-0E42-AEAB-2D112815C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713" y="2660305"/>
              <a:ext cx="3113633" cy="3110459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EC9AB39A-EEAA-A041-9054-FDD5926B2AFC}"/>
                </a:ext>
              </a:extLst>
            </p:cNvPr>
            <p:cNvSpPr/>
            <p:nvPr/>
          </p:nvSpPr>
          <p:spPr>
            <a:xfrm>
              <a:off x="931729" y="2914187"/>
              <a:ext cx="240360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>
                  <a:latin typeface="Century Gothic" panose="020B0502020202020204" pitchFamily="34" charset="0"/>
                </a:rPr>
                <a:t>Perché l’autore (Enrico) ha compiuto quel tipo di atti discriminatori?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41D0F32A-02E9-9746-BB48-D27BEACA9DB8}"/>
              </a:ext>
            </a:extLst>
          </p:cNvPr>
          <p:cNvGrpSpPr/>
          <p:nvPr/>
        </p:nvGrpSpPr>
        <p:grpSpPr>
          <a:xfrm>
            <a:off x="0" y="1176295"/>
            <a:ext cx="2067262" cy="1210444"/>
            <a:chOff x="0" y="1176295"/>
            <a:chExt cx="2067262" cy="113337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D064AC2-7807-9B4A-8835-1397AF505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01"/>
            <a:stretch/>
          </p:blipFill>
          <p:spPr>
            <a:xfrm>
              <a:off x="0" y="1176295"/>
              <a:ext cx="2067262" cy="113337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9B36501-E802-C644-B1FF-02BFCDC66857}"/>
                </a:ext>
              </a:extLst>
            </p:cNvPr>
            <p:cNvSpPr txBox="1"/>
            <p:nvPr/>
          </p:nvSpPr>
          <p:spPr>
            <a:xfrm>
              <a:off x="1089555" y="1403899"/>
              <a:ext cx="367094" cy="707886"/>
            </a:xfrm>
            <a:prstGeom prst="rect">
              <a:avLst/>
            </a:prstGeom>
            <a:solidFill>
              <a:srgbClr val="3085A2"/>
            </a:solidFill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4B1DD4F-3189-6541-830D-CFF528B702B0}"/>
              </a:ext>
            </a:extLst>
          </p:cNvPr>
          <p:cNvGrpSpPr/>
          <p:nvPr/>
        </p:nvGrpSpPr>
        <p:grpSpPr>
          <a:xfrm>
            <a:off x="4940973" y="2836700"/>
            <a:ext cx="3626314" cy="3760806"/>
            <a:chOff x="4200342" y="2949180"/>
            <a:chExt cx="4389567" cy="3110459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B075103-5BCB-4748-B111-ABA6A0619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00342" y="2949180"/>
              <a:ext cx="4389567" cy="3110459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C22F464B-66DF-0F40-A863-5078033FE219}"/>
                </a:ext>
              </a:extLst>
            </p:cNvPr>
            <p:cNvSpPr/>
            <p:nvPr/>
          </p:nvSpPr>
          <p:spPr>
            <a:xfrm>
              <a:off x="4636433" y="3108876"/>
              <a:ext cx="3653852" cy="1858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>
                  <a:latin typeface="Century Gothic" panose="020B0502020202020204" pitchFamily="34" charset="0"/>
                </a:rPr>
                <a:t>Secondo te, la classe deve trovare soluzioni per sostenere una vittima di discriminazioni digitali di genere? Cosa si può fare?</a:t>
              </a:r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36DA7C29-3525-8448-A85E-37C187527746}"/>
              </a:ext>
            </a:extLst>
          </p:cNvPr>
          <p:cNvSpPr/>
          <p:nvPr/>
        </p:nvSpPr>
        <p:spPr>
          <a:xfrm>
            <a:off x="401470" y="175379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«La Bussola delle Emozioni»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4287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10">
            <a:extLst>
              <a:ext uri="{FF2B5EF4-FFF2-40B4-BE49-F238E27FC236}">
                <a16:creationId xmlns:a16="http://schemas.microsoft.com/office/drawing/2014/main" id="{83E5FD31-A81A-B048-866E-4B5EC315D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14" y="4238366"/>
            <a:ext cx="2413000" cy="232251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egnaposto contenuto 4" descr="Ciak e bobina cinematografica">
            <a:extLst>
              <a:ext uri="{FF2B5EF4-FFF2-40B4-BE49-F238E27FC236}">
                <a16:creationId xmlns:a16="http://schemas.microsoft.com/office/drawing/2014/main" id="{7EA10901-C82E-1D4B-B0B6-CD80B8869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82682" y="10"/>
            <a:ext cx="7537705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BB353E-EEAB-8548-9EA6-94C607AB6449}"/>
              </a:ext>
            </a:extLst>
          </p:cNvPr>
          <p:cNvSpPr txBox="1"/>
          <p:nvPr/>
        </p:nvSpPr>
        <p:spPr>
          <a:xfrm>
            <a:off x="156921" y="1030395"/>
            <a:ext cx="2867186" cy="239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800" b="1" dirty="0"/>
              <a:t>Video a scelta tra: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3000" b="1" u="sng" dirty="0"/>
              <a:t>Mai più un banco vuoto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3000" b="1" u="sng" dirty="0"/>
              <a:t>La storia di Flavia e Sofia</a:t>
            </a:r>
          </a:p>
        </p:txBody>
      </p:sp>
    </p:spTree>
    <p:extLst>
      <p:ext uri="{BB962C8B-B14F-4D97-AF65-F5344CB8AC3E}">
        <p14:creationId xmlns:p14="http://schemas.microsoft.com/office/powerpoint/2010/main" val="2057516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630A6B5-3FB0-2C49-BACE-987E7D9669BB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5.png">
            <a:extLst>
              <a:ext uri="{FF2B5EF4-FFF2-40B4-BE49-F238E27FC236}">
                <a16:creationId xmlns:a16="http://schemas.microsoft.com/office/drawing/2014/main" id="{1AA78504-6DE9-7A4C-8641-FBC7B841A2C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61136A-8536-9E48-A0C8-0CC6BCC3C378}"/>
              </a:ext>
            </a:extLst>
          </p:cNvPr>
          <p:cNvSpPr txBox="1"/>
          <p:nvPr/>
        </p:nvSpPr>
        <p:spPr>
          <a:xfrm>
            <a:off x="700088" y="1270353"/>
            <a:ext cx="7815262" cy="188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latin typeface="Century Gothic" panose="020B0502020202020204" pitchFamily="34" charset="0"/>
              </a:rPr>
              <a:t>Vi invitiamo a postare un’immagine o un commento sui social (</a:t>
            </a:r>
            <a:r>
              <a:rPr lang="it-IT" sz="2000" b="1" dirty="0">
                <a:latin typeface="Century Gothic" panose="020B0502020202020204" pitchFamily="34" charset="0"/>
              </a:rPr>
              <a:t>Instagram e </a:t>
            </a:r>
            <a:r>
              <a:rPr lang="it-IT" sz="2000" b="1" dirty="0" err="1">
                <a:latin typeface="Century Gothic" panose="020B0502020202020204" pitchFamily="34" charset="0"/>
              </a:rPr>
              <a:t>Facebook</a:t>
            </a:r>
            <a:r>
              <a:rPr lang="it-IT" sz="2000" dirty="0">
                <a:latin typeface="Century Gothic" panose="020B0502020202020204" pitchFamily="34" charset="0"/>
              </a:rPr>
              <a:t>) taggando la pagina di progetto e/o aggiungendo un #Hashtag, con un pensiero su cosa vi ha trasmesso o lasciato questa giornata di formazione.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4E2474F-2661-2347-BC62-9DA5BADEF7FD}"/>
              </a:ext>
            </a:extLst>
          </p:cNvPr>
          <p:cNvSpPr/>
          <p:nvPr/>
        </p:nvSpPr>
        <p:spPr>
          <a:xfrm>
            <a:off x="267098" y="247993"/>
            <a:ext cx="4636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Century Gothic" panose="020B0502020202020204" pitchFamily="34" charset="0"/>
              </a:rPr>
              <a:t>«Postiamo consapevolmente»</a:t>
            </a:r>
            <a:endParaRPr lang="it-IT" sz="2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CA94C3F-7C52-4128-B8F5-54C1A64925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171" y="3792060"/>
            <a:ext cx="939815" cy="939815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E46A23C7-1EE8-41B2-861C-BAE1A735181F}"/>
              </a:ext>
            </a:extLst>
          </p:cNvPr>
          <p:cNvSpPr/>
          <p:nvPr/>
        </p:nvSpPr>
        <p:spPr>
          <a:xfrm>
            <a:off x="3653986" y="3919925"/>
            <a:ext cx="3138700" cy="534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200" b="1" dirty="0">
                <a:latin typeface="Century Gothic" panose="020B0502020202020204" pitchFamily="34" charset="0"/>
              </a:rPr>
              <a:t>@hashtag project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2632CAE-90A8-44F9-A290-E302B2A13BEC}"/>
              </a:ext>
            </a:extLst>
          </p:cNvPr>
          <p:cNvSpPr/>
          <p:nvPr/>
        </p:nvSpPr>
        <p:spPr>
          <a:xfrm>
            <a:off x="3653986" y="5023184"/>
            <a:ext cx="3878185" cy="1042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it-IT" sz="2200" b="1" dirty="0">
                <a:latin typeface="Century Gothic" panose="020B0502020202020204" pitchFamily="34" charset="0"/>
              </a:rPr>
              <a:t>@hash_tag_project</a:t>
            </a:r>
          </a:p>
          <a:p>
            <a:pPr fontAlgn="base">
              <a:lnSpc>
                <a:spcPct val="150000"/>
              </a:lnSpc>
            </a:pPr>
            <a:r>
              <a:rPr lang="it-IT" sz="2200" b="1" dirty="0">
                <a:latin typeface="Century Gothic" panose="020B0502020202020204" pitchFamily="34" charset="0"/>
              </a:rPr>
              <a:t>#progettohashtag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8C5CFCC-DB38-4DD7-91C7-D469E31B5F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171" y="5149693"/>
            <a:ext cx="972042" cy="9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65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1B0907FA-BD4C-0C4F-BC3E-94883D6218C8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5.png">
            <a:extLst>
              <a:ext uri="{FF2B5EF4-FFF2-40B4-BE49-F238E27FC236}">
                <a16:creationId xmlns:a16="http://schemas.microsoft.com/office/drawing/2014/main" id="{DC8F84D9-F83A-DA44-AEC2-B1FA6DD850E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A6A52C-9CB6-0D4D-A37A-5516FCA40F9E}"/>
              </a:ext>
            </a:extLst>
          </p:cNvPr>
          <p:cNvSpPr txBox="1"/>
          <p:nvPr/>
        </p:nvSpPr>
        <p:spPr>
          <a:xfrm>
            <a:off x="3316764" y="3075057"/>
            <a:ext cx="5625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u="sng" dirty="0">
                <a:latin typeface="Century Gothic" panose="020B0502020202020204" pitchFamily="34" charset="0"/>
                <a:hlinkClick r:id="rId3"/>
              </a:rPr>
              <a:t>https://psicologiagenerale.eu.qualtrics.com/jfe/form/SV_389HOIb3triJLpA</a:t>
            </a:r>
            <a:endParaRPr lang="it-IT" sz="2400" dirty="0">
              <a:latin typeface="Century Gothic" panose="020B0502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B263E01-42F0-544D-A33C-4FD59DEE2657}"/>
              </a:ext>
            </a:extLst>
          </p:cNvPr>
          <p:cNvSpPr/>
          <p:nvPr/>
        </p:nvSpPr>
        <p:spPr>
          <a:xfrm>
            <a:off x="3316764" y="2138034"/>
            <a:ext cx="5827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Questionario post-intervento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3D0B08-5082-0249-A992-DA10CDFA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8997" y="4068555"/>
            <a:ext cx="1907620" cy="190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troazione, Sondaggio, Questionario">
            <a:extLst>
              <a:ext uri="{FF2B5EF4-FFF2-40B4-BE49-F238E27FC236}">
                <a16:creationId xmlns:a16="http://schemas.microsoft.com/office/drawing/2014/main" id="{1659324A-30B3-A247-8466-068F386FB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880" y="1252784"/>
            <a:ext cx="2961209" cy="318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75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lh5.googleusercontent.com/5Hq9AhhmzrdjPtDjrt6mV_Ff2e6MQ0DnaUOrreObBu2a05k3nA7Q3s-OqIkrsFhl__CHaGAp732b5rYGS3YEuWAPj2KsJGu9zdTdK8H408aX2Mz2yMTyxdAhXNJU5-W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9" r="8474"/>
          <a:stretch/>
        </p:blipFill>
        <p:spPr bwMode="auto">
          <a:xfrm>
            <a:off x="15498" y="2982486"/>
            <a:ext cx="9132161" cy="38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962419" y="1279142"/>
            <a:ext cx="3813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Parliamo di…</a:t>
            </a:r>
            <a:endParaRPr lang="it-IT" sz="4400" dirty="0">
              <a:latin typeface="Century Gothic" panose="020B0502020202020204" pitchFamily="34" charset="0"/>
            </a:endParaRPr>
          </a:p>
        </p:txBody>
      </p:sp>
      <p:pic>
        <p:nvPicPr>
          <p:cNvPr id="7" name="image5.png">
            <a:extLst>
              <a:ext uri="{FF2B5EF4-FFF2-40B4-BE49-F238E27FC236}">
                <a16:creationId xmlns:a16="http://schemas.microsoft.com/office/drawing/2014/main" id="{51660051-69AD-1948-B5E1-6EEBBD47976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78131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iatto, disegnando&#10;&#10;Descrizione generata automaticamente">
            <a:extLst>
              <a:ext uri="{FF2B5EF4-FFF2-40B4-BE49-F238E27FC236}">
                <a16:creationId xmlns:a16="http://schemas.microsoft.com/office/drawing/2014/main" id="{AAF5D4A2-0F4D-D64F-9625-4E8F5FCC9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743" y="1585429"/>
            <a:ext cx="3470511" cy="449197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E50FC8-2B46-6A4F-8B59-729B5C6E91B5}"/>
              </a:ext>
            </a:extLst>
          </p:cNvPr>
          <p:cNvSpPr txBox="1"/>
          <p:nvPr/>
        </p:nvSpPr>
        <p:spPr>
          <a:xfrm>
            <a:off x="1649895" y="408696"/>
            <a:ext cx="5844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latin typeface="Century Gothic" panose="020B0502020202020204" pitchFamily="34" charset="0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384109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31482" y="3969646"/>
            <a:ext cx="8653491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450"/>
              </a:spcAft>
            </a:pPr>
            <a:r>
              <a:rPr lang="it-IT" sz="2000" b="1" dirty="0">
                <a:latin typeface="Century Gothic" charset="0"/>
                <a:ea typeface="Century Gothic" charset="0"/>
                <a:cs typeface="Century Gothic" charset="0"/>
              </a:rPr>
              <a:t>Discriminazione digitale: </a:t>
            </a:r>
            <a:r>
              <a:rPr lang="it-IT" sz="2000" i="1" dirty="0">
                <a:latin typeface="Century Gothic" charset="0"/>
                <a:ea typeface="Century Gothic" charset="0"/>
                <a:cs typeface="Century Gothic" charset="0"/>
              </a:rPr>
              <a:t>rappresentazione di contenuti e atteggiamenti discriminatori tramite mezzi digitali, come social network, blog, siti web. Tale definizione implica che la discriminazione digitale non rappresenta una realtà nuova, bensì un modo nuovo di esprimere e diffondere contenuti discriminatori (ICUD, 2014).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7737" y="1003395"/>
            <a:ext cx="5852571" cy="308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3E0F209-2772-A84A-93E1-9E55711DD1D4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5.png">
            <a:extLst>
              <a:ext uri="{FF2B5EF4-FFF2-40B4-BE49-F238E27FC236}">
                <a16:creationId xmlns:a16="http://schemas.microsoft.com/office/drawing/2014/main" id="{DBFF87CB-A8BB-4248-A488-A297DD1E622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9C55F20-C0AF-C349-BA79-9C1CFFC6190A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Parliamo di…</a:t>
            </a:r>
            <a:endParaRPr lang="it-IT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3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8859" y="1332431"/>
            <a:ext cx="8526282" cy="476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900"/>
              </a:spcAft>
            </a:pPr>
            <a:r>
              <a:rPr lang="it-IT" sz="2400" b="1" dirty="0">
                <a:latin typeface="Century Gothic" panose="020B0502020202020204" pitchFamily="34" charset="0"/>
              </a:rPr>
              <a:t>Discriminazione di genere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000" dirty="0">
                <a:latin typeface="Century Gothic" panose="020B0502020202020204" pitchFamily="34" charset="0"/>
              </a:rPr>
              <a:t>Con il termine «genere» ci si riferisce a ruoli, comportamenti, attività e attributi socialmente costruiti che una determinata società considera appropriati per donne e uomini  (art.3, c della C</a:t>
            </a:r>
            <a:r>
              <a:rPr lang="it-IT" sz="2000" i="1" dirty="0">
                <a:latin typeface="Century Gothic" panose="020B0502020202020204" pitchFamily="34" charset="0"/>
              </a:rPr>
              <a:t>onvenzione di</a:t>
            </a:r>
            <a:r>
              <a:rPr lang="it-IT" sz="2000" dirty="0">
                <a:latin typeface="Century Gothic" panose="020B0502020202020204" pitchFamily="34" charset="0"/>
              </a:rPr>
              <a:t> </a:t>
            </a:r>
            <a:r>
              <a:rPr lang="it-IT" sz="2000" i="1" dirty="0">
                <a:latin typeface="Century Gothic" panose="020B0502020202020204" pitchFamily="34" charset="0"/>
              </a:rPr>
              <a:t>Istanbul, 2011, </a:t>
            </a:r>
            <a:r>
              <a:rPr lang="it-IT" sz="2000" dirty="0">
                <a:latin typeface="Century Gothic" panose="020B0502020202020204" pitchFamily="34" charset="0"/>
              </a:rPr>
              <a:t>entrata in vigore con legge n. 77 </a:t>
            </a:r>
            <a:r>
              <a:rPr lang="it-IT" sz="2000">
                <a:latin typeface="Century Gothic" panose="020B0502020202020204" pitchFamily="34" charset="0"/>
              </a:rPr>
              <a:t>del 27/6/2013).</a:t>
            </a:r>
            <a:endParaRPr lang="it-IT" sz="2000" dirty="0">
              <a:latin typeface="Century Gothic" panose="020B0502020202020204" pitchFamily="34" charset="0"/>
            </a:endParaRPr>
          </a:p>
          <a:p>
            <a:pPr algn="just"/>
            <a:endParaRPr lang="it-IT" sz="2000" dirty="0"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000" dirty="0">
                <a:latin typeface="Century Gothic" panose="020B0502020202020204" pitchFamily="34" charset="0"/>
              </a:rPr>
              <a:t>Per «discriminazioni di genere» si intendono atti che provocano sofferenze fisiche, sessuali, psicologiche o economiche lesivi della integrità e dignità delle donne (e ragazze), della loro libertà sia nella vita pubblica che privata.</a:t>
            </a:r>
          </a:p>
          <a:p>
            <a:pPr algn="just"/>
            <a:endParaRPr lang="it-IT" sz="2000" dirty="0"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000" dirty="0">
                <a:latin typeface="Century Gothic" panose="020B0502020202020204" pitchFamily="34" charset="0"/>
              </a:rPr>
              <a:t>Costituiscono atti discriminatori:  linguaggio e immagini dai contenuti violenti, sessisti, minacciosi, odiosi e falsi  messi  in rete.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89BBC4B-87F8-6643-A795-D890DD4CFB48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9BB6F0F1-D3A5-5E46-9849-BDDE05BA95B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AA0A536-3774-014A-81C9-521A320AA4E4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Parliamo di…</a:t>
            </a:r>
            <a:endParaRPr lang="it-IT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5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40080" y="1633178"/>
            <a:ext cx="7863840" cy="3957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Si parla di: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discriminazione diretta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quando una persona è trattata meno favorevolmente rispetto ad un'altra in una situazione analoga;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discriminazione indiretta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si intende una disposizione, un criterio o una prassi che possono mettere in una posizione di particolare svantaggio alcune persone rispetto ad altre (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cfr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.: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Dlgs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 198/2006).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89BBC4B-87F8-6643-A795-D890DD4CFB48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9BB6F0F1-D3A5-5E46-9849-BDDE05BA95B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836237A-7D94-1D44-8A0A-F88421FD36E7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Parliamo di…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45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13078" y="2526666"/>
            <a:ext cx="8117844" cy="407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Una particolare specificità della discriminazione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digitale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 è connessa al fatto che qualsiasi materiale e/o messaggio apertamente discriminatorio o con connotazioni discriminatorie può: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Essere diffuso velocemente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Raggiungere un ampio pubblico composto da destinatari anche molto lontani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Essere difficilmente rimosso dalla rete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257" y="608954"/>
            <a:ext cx="3440339" cy="211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11854DC-64C7-2840-9E0D-6DB4BB0BE43D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5.png">
            <a:extLst>
              <a:ext uri="{FF2B5EF4-FFF2-40B4-BE49-F238E27FC236}">
                <a16:creationId xmlns:a16="http://schemas.microsoft.com/office/drawing/2014/main" id="{CECB2106-E05A-8E49-B099-0C4A19AF7E7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7B6398B-3035-9149-BE8F-CAC124D42848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Parliamo di…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54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05" y="2021007"/>
            <a:ext cx="4019562" cy="334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611231" y="1307270"/>
            <a:ext cx="4019563" cy="5033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La discriminazione di genere (e non solo) nelle comunicazioni digitali può: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compromettere, diminuire sensibilmente o portare all’evitamento delle relazioni sociali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Condurre, nei casi più estremi, a comportamenti autolesivi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+mn-ea"/>
                <a:cs typeface="+mn-cs"/>
              </a:rPr>
              <a:t>Compromettere il benessere psicologico, l’equilibrio psichico e la salute mentale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9C9E824B-EEC3-654D-AB0D-13C131175D8C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5.png">
            <a:extLst>
              <a:ext uri="{FF2B5EF4-FFF2-40B4-BE49-F238E27FC236}">
                <a16:creationId xmlns:a16="http://schemas.microsoft.com/office/drawing/2014/main" id="{06EF0087-D7C9-6347-A0E7-E7218781FF7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F09815E-1277-7248-8BEA-6C1C73570951}"/>
              </a:ext>
            </a:extLst>
          </p:cNvPr>
          <p:cNvSpPr/>
          <p:nvPr/>
        </p:nvSpPr>
        <p:spPr>
          <a:xfrm>
            <a:off x="64839" y="237816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Parliamo di…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40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36" y="823088"/>
            <a:ext cx="7973527" cy="597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1BCF920-3D6C-C747-941C-6E116EB4A189}"/>
              </a:ext>
            </a:extLst>
          </p:cNvPr>
          <p:cNvCxnSpPr/>
          <p:nvPr/>
        </p:nvCxnSpPr>
        <p:spPr>
          <a:xfrm>
            <a:off x="11839" y="792287"/>
            <a:ext cx="91321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5.png">
            <a:extLst>
              <a:ext uri="{FF2B5EF4-FFF2-40B4-BE49-F238E27FC236}">
                <a16:creationId xmlns:a16="http://schemas.microsoft.com/office/drawing/2014/main" id="{69BF6536-A88E-B14F-A38F-A4C7E94A95B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617" y="62463"/>
            <a:ext cx="708356" cy="699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725903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7314</TotalTime>
  <Words>1367</Words>
  <Application>Microsoft Macintosh PowerPoint</Application>
  <PresentationFormat>Presentazione su schermo (4:3)</PresentationFormat>
  <Paragraphs>164</Paragraphs>
  <Slides>30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Arial</vt:lpstr>
      <vt:lpstr>Avenir Book</vt:lpstr>
      <vt:lpstr>Calibri</vt:lpstr>
      <vt:lpstr>Calibri Light</vt:lpstr>
      <vt:lpstr>Century Gothic</vt:lpstr>
      <vt:lpstr>Courier New</vt:lpstr>
      <vt:lpstr>Gill Sans MT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 chiediamo di fare un «identikit» di 3 diverse tipologie di navigatore/navigatrice.  Nella diapositiva successiva, saranno presentate 4 colonne con le caratteristiche che riguardano le diverse tipologie di navigatore/navigatrice.   È necessario scegliere una caratteristica per ciascuna colonna e segnarla su un foglio.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Emanuela Mari</cp:lastModifiedBy>
  <cp:revision>480</cp:revision>
  <dcterms:created xsi:type="dcterms:W3CDTF">2017-06-28T09:26:34Z</dcterms:created>
  <dcterms:modified xsi:type="dcterms:W3CDTF">2021-03-15T15:06:47Z</dcterms:modified>
</cp:coreProperties>
</file>