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3"/>
  </p:notesMasterIdLst>
  <p:sldIdLst>
    <p:sldId id="285" r:id="rId2"/>
    <p:sldId id="292" r:id="rId3"/>
    <p:sldId id="338" r:id="rId4"/>
    <p:sldId id="290" r:id="rId5"/>
    <p:sldId id="291" r:id="rId6"/>
    <p:sldId id="577" r:id="rId7"/>
    <p:sldId id="591" r:id="rId8"/>
    <p:sldId id="592" r:id="rId9"/>
    <p:sldId id="339" r:id="rId10"/>
    <p:sldId id="340" r:id="rId11"/>
    <p:sldId id="341" r:id="rId12"/>
    <p:sldId id="342" r:id="rId13"/>
    <p:sldId id="343" r:id="rId14"/>
    <p:sldId id="586" r:id="rId15"/>
    <p:sldId id="294" r:id="rId16"/>
    <p:sldId id="347" r:id="rId17"/>
    <p:sldId id="287" r:id="rId18"/>
    <p:sldId id="286" r:id="rId19"/>
    <p:sldId id="573" r:id="rId20"/>
    <p:sldId id="579" r:id="rId21"/>
    <p:sldId id="580" r:id="rId22"/>
    <p:sldId id="567" r:id="rId23"/>
    <p:sldId id="531" r:id="rId24"/>
    <p:sldId id="537" r:id="rId25"/>
    <p:sldId id="572" r:id="rId26"/>
    <p:sldId id="585" r:id="rId27"/>
    <p:sldId id="297" r:id="rId28"/>
    <p:sldId id="306" r:id="rId29"/>
    <p:sldId id="582" r:id="rId30"/>
    <p:sldId id="307" r:id="rId31"/>
    <p:sldId id="581" r:id="rId32"/>
    <p:sldId id="328" r:id="rId33"/>
    <p:sldId id="583" r:id="rId34"/>
    <p:sldId id="298" r:id="rId35"/>
    <p:sldId id="299" r:id="rId36"/>
    <p:sldId id="336" r:id="rId37"/>
    <p:sldId id="301" r:id="rId38"/>
    <p:sldId id="587" r:id="rId39"/>
    <p:sldId id="302" r:id="rId40"/>
    <p:sldId id="300" r:id="rId41"/>
    <p:sldId id="588" r:id="rId42"/>
    <p:sldId id="303" r:id="rId43"/>
    <p:sldId id="589" r:id="rId44"/>
    <p:sldId id="327" r:id="rId45"/>
    <p:sldId id="335" r:id="rId46"/>
    <p:sldId id="575" r:id="rId47"/>
    <p:sldId id="310" r:id="rId48"/>
    <p:sldId id="584" r:id="rId49"/>
    <p:sldId id="578" r:id="rId50"/>
    <p:sldId id="293" r:id="rId51"/>
    <p:sldId id="313" r:id="rId5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501"/>
    <a:srgbClr val="F7EB00"/>
    <a:srgbClr val="0070C0"/>
    <a:srgbClr val="D3FEFF"/>
    <a:srgbClr val="86DBF3"/>
    <a:srgbClr val="D883FF"/>
    <a:srgbClr val="3085A2"/>
    <a:srgbClr val="666666"/>
    <a:srgbClr val="7EBCF2"/>
    <a:srgbClr val="5986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10"/>
    <p:restoredTop sz="90113" autoAdjust="0"/>
  </p:normalViewPr>
  <p:slideViewPr>
    <p:cSldViewPr snapToGrid="0" snapToObjects="1">
      <p:cViewPr varScale="1">
        <p:scale>
          <a:sx n="81" d="100"/>
          <a:sy n="81" d="100"/>
        </p:scale>
        <p:origin x="224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73932-FFC8-AB43-8D74-9608F9B47D12}" type="datetimeFigureOut">
              <a:rPr lang="it-IT" smtClean="0"/>
              <a:pPr/>
              <a:t>15/03/21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859AE-8344-BC48-B178-71FC0D61E94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9798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859AE-8344-BC48-B178-71FC0D61E945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5473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
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4D84D-EF56-4AF7-92E4-4B1E73F40AB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A1C599A-4DEE-4B6E-B765-AE12EF1562FD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200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
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4D84D-EF56-4AF7-92E4-4B1E73F40AB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A1C599A-4DEE-4B6E-B765-AE12EF1562FD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911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0727A3-050E-014B-A88C-C3987236D901}" type="slidenum">
              <a:rPr lang="it-IT" altLang="x-none"/>
              <a:pPr/>
              <a:t>50</a:t>
            </a:fld>
            <a:endParaRPr lang="it-IT" altLang="x-none"/>
          </a:p>
        </p:txBody>
      </p:sp>
      <p:sp>
        <p:nvSpPr>
          <p:cNvPr id="50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16113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0727A3-050E-014B-A88C-C3987236D901}" type="slidenum">
              <a:rPr lang="it-IT" altLang="x-none"/>
              <a:pPr/>
              <a:t>51</a:t>
            </a:fld>
            <a:endParaRPr lang="it-IT" altLang="x-none"/>
          </a:p>
        </p:txBody>
      </p:sp>
      <p:sp>
        <p:nvSpPr>
          <p:cNvPr id="50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664296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731E-CA0B-F748-9A0B-525463E628CB}" type="datetime1">
              <a:rPr lang="it-IT" smtClean="0"/>
              <a:pPr/>
              <a:t>15/03/21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B885-EB76-CC48-BF61-005DC355E3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DECE5-CEBD-4C4E-8C7E-ADB4FFB7310B}" type="datetime1">
              <a:rPr lang="it-IT" smtClean="0"/>
              <a:pPr/>
              <a:t>15/03/21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B885-EB76-CC48-BF61-005DC355E3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CF98-CFAE-AD47-87FF-33716F25277E}" type="datetime1">
              <a:rPr lang="it-IT" smtClean="0"/>
              <a:pPr/>
              <a:t>15/03/21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B885-EB76-CC48-BF61-005DC355E3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A947-CAB2-6F4F-875A-9A65CB93A063}" type="datetime1">
              <a:rPr lang="it-IT" smtClean="0"/>
              <a:pPr/>
              <a:t>15/03/21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B885-EB76-CC48-BF61-005DC355E3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14B9-F040-CD48-B8B7-093AC9DE7322}" type="datetime1">
              <a:rPr lang="it-IT" smtClean="0"/>
              <a:pPr/>
              <a:t>15/03/21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B885-EB76-CC48-BF61-005DC355E3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B2C7A-0B64-CC49-B96A-B614E6DB6AC3}" type="datetime1">
              <a:rPr lang="it-IT" smtClean="0"/>
              <a:pPr/>
              <a:t>15/03/21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B885-EB76-CC48-BF61-005DC355E3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75FE-032D-2C40-878B-D0ADF29E56E4}" type="datetime1">
              <a:rPr lang="it-IT" smtClean="0"/>
              <a:pPr/>
              <a:t>15/03/21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B885-EB76-CC48-BF61-005DC355E3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8F65-5082-CA4B-AD48-29B56026556E}" type="datetime1">
              <a:rPr lang="it-IT" smtClean="0"/>
              <a:pPr/>
              <a:t>15/03/21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B885-EB76-CC48-BF61-005DC355E3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558D0-BD42-A74F-9659-530CFFC49AFD}" type="datetime1">
              <a:rPr lang="it-IT" smtClean="0"/>
              <a:pPr/>
              <a:t>15/03/21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B885-EB76-CC48-BF61-005DC355E3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9BF3-6D36-9C47-A97C-8C9F83EB4EE1}" type="datetime1">
              <a:rPr lang="it-IT" smtClean="0"/>
              <a:pPr/>
              <a:t>15/03/21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B885-EB76-CC48-BF61-005DC355E3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44399-889D-5148-BD98-7252C10773AE}" type="datetime1">
              <a:rPr lang="it-IT" smtClean="0"/>
              <a:pPr/>
              <a:t>15/03/21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B885-EB76-CC48-BF61-005DC355E3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5ADC9-63C2-8B45-BC04-3275BDAEA8BE}" type="datetime1">
              <a:rPr lang="it-IT" smtClean="0"/>
              <a:pPr/>
              <a:t>15/03/21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AB885-EB76-CC48-BF61-005DC355E35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76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iff"/><Relationship Id="rId4" Type="http://schemas.openxmlformats.org/officeDocument/2006/relationships/image" Target="../media/image35.tif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meet.google.com/linkredirect?authuser=0&amp;dest=https%3A%2F%2Fpsicologiagenerale.eu.qualtrics.com%2Fjfe%2Fform%2FSV_389HOIb3triJLpA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hashtag.nodiscriminazione@gmail.com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hyperlink" Target="http://www.google.it/url?sa=i&amp;rct=j&amp;q=&amp;esrc=s&amp;frm=1&amp;source=images&amp;cd=&amp;cad=rja&amp;docid=oXLFpqm5BorK5M&amp;tbnid=3DRHtOGHKfdS8M:&amp;ved=0CAUQjRw&amp;url=http://www.comunepalu.it/&amp;ei=FW0LU6ikMIOb0AXAgYFg&amp;bvm=bv.61725948,d.bGE&amp;psig=AFQjCNEFcHo1dT64GO9Tj3Kjkqy5Qo6CZA&amp;ust=1393343771674808" TargetMode="External"/><Relationship Id="rId4" Type="http://schemas.openxmlformats.org/officeDocument/2006/relationships/hyperlink" Target="mailto:annamaria.giannini@uniroma1.it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sicologiagenerale.eu.qualtrics.com/jfe/form/SV_cGammx8UGvd9EWx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59297" y="6014035"/>
            <a:ext cx="88254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n w="0">
                  <a:solidFill>
                    <a:schemeClr val="tx1"/>
                  </a:solidFill>
                </a:ln>
                <a:effectLst/>
                <a:latin typeface="Avenir Book" panose="02000503020000020003" pitchFamily="2" charset="0"/>
                <a:ea typeface="Apple Symbols" panose="02000000000000000000" pitchFamily="2" charset="-79"/>
                <a:cs typeface="Apple Symbols" panose="02000000000000000000" pitchFamily="2" charset="-79"/>
              </a:rPr>
              <a:t>Progetto di sensibilizzazione contro le discriminazioni</a:t>
            </a:r>
          </a:p>
          <a:p>
            <a:pPr algn="ctr"/>
            <a:r>
              <a:rPr lang="it-IT" sz="2000" b="1" dirty="0">
                <a:ln w="0">
                  <a:solidFill>
                    <a:schemeClr val="tx1"/>
                  </a:solidFill>
                </a:ln>
                <a:effectLst/>
                <a:latin typeface="Avenir Book" panose="02000503020000020003" pitchFamily="2" charset="0"/>
                <a:ea typeface="Apple Symbols" panose="02000000000000000000" pitchFamily="2" charset="-79"/>
                <a:cs typeface="Apple Symbols" panose="02000000000000000000" pitchFamily="2" charset="-79"/>
              </a:rPr>
              <a:t> di genere nelle comunicazioni digitali</a:t>
            </a:r>
          </a:p>
        </p:txBody>
      </p:sp>
      <p:pic>
        <p:nvPicPr>
          <p:cNvPr id="3" name="Immagine 2" descr="Immagine che contiene piatto, disegnando&#10;&#10;Descrizione generata automaticamente">
            <a:extLst>
              <a:ext uri="{FF2B5EF4-FFF2-40B4-BE49-F238E27FC236}">
                <a16:creationId xmlns:a16="http://schemas.microsoft.com/office/drawing/2014/main" id="{9BC28A74-233E-2E43-BAA0-70970CD4B0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9340" y="1240871"/>
            <a:ext cx="3470511" cy="4491974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2668186C-155A-B148-BF4A-F5CA8D929C17}"/>
              </a:ext>
            </a:extLst>
          </p:cNvPr>
          <p:cNvGrpSpPr/>
          <p:nvPr/>
        </p:nvGrpSpPr>
        <p:grpSpPr>
          <a:xfrm>
            <a:off x="879002" y="139250"/>
            <a:ext cx="7374156" cy="891442"/>
            <a:chOff x="580534" y="6049853"/>
            <a:chExt cx="7374156" cy="891442"/>
          </a:xfrm>
        </p:grpSpPr>
        <p:pic>
          <p:nvPicPr>
            <p:cNvPr id="14" name="image1.png">
              <a:extLst>
                <a:ext uri="{FF2B5EF4-FFF2-40B4-BE49-F238E27FC236}">
                  <a16:creationId xmlns:a16="http://schemas.microsoft.com/office/drawing/2014/main" id="{903FA880-48BC-214F-8DE4-146ED2CF2A6A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141802" y="6150777"/>
              <a:ext cx="812888" cy="494420"/>
            </a:xfrm>
            <a:prstGeom prst="rect">
              <a:avLst/>
            </a:prstGeom>
            <a:ln/>
          </p:spPr>
        </p:pic>
        <p:pic>
          <p:nvPicPr>
            <p:cNvPr id="15" name="image4.png">
              <a:extLst>
                <a:ext uri="{FF2B5EF4-FFF2-40B4-BE49-F238E27FC236}">
                  <a16:creationId xmlns:a16="http://schemas.microsoft.com/office/drawing/2014/main" id="{B6AC2271-C427-A247-86A0-71492F275299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80534" y="6174431"/>
              <a:ext cx="1767770" cy="524436"/>
            </a:xfrm>
            <a:prstGeom prst="rect">
              <a:avLst/>
            </a:prstGeom>
            <a:ln/>
          </p:spPr>
        </p:pic>
        <p:pic>
          <p:nvPicPr>
            <p:cNvPr id="16" name="image3.png">
              <a:extLst>
                <a:ext uri="{FF2B5EF4-FFF2-40B4-BE49-F238E27FC236}">
                  <a16:creationId xmlns:a16="http://schemas.microsoft.com/office/drawing/2014/main" id="{02B36294-F923-9C4E-9B58-AC54C87F50F9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312225" y="6085663"/>
              <a:ext cx="663854" cy="637550"/>
            </a:xfrm>
            <a:prstGeom prst="rect">
              <a:avLst/>
            </a:prstGeom>
            <a:ln/>
          </p:spPr>
        </p:pic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3427630E-BD84-8D4B-AAF2-C0426B02D833}"/>
                </a:ext>
              </a:extLst>
            </p:cNvPr>
            <p:cNvGrpSpPr/>
            <p:nvPr/>
          </p:nvGrpSpPr>
          <p:grpSpPr>
            <a:xfrm>
              <a:off x="2867496" y="6049853"/>
              <a:ext cx="1258632" cy="891442"/>
              <a:chOff x="57390" y="126325"/>
              <a:chExt cx="1141434" cy="794279"/>
            </a:xfrm>
          </p:grpSpPr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7C0B0221-6367-7A41-BCBA-CF15CA820E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087" y="126325"/>
                <a:ext cx="398059" cy="4521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Casella di testo 9">
                <a:extLst>
                  <a:ext uri="{FF2B5EF4-FFF2-40B4-BE49-F238E27FC236}">
                    <a16:creationId xmlns:a16="http://schemas.microsoft.com/office/drawing/2014/main" id="{89F1D792-B404-5343-A59B-9ABFF26052CC}"/>
                  </a:ext>
                </a:extLst>
              </p:cNvPr>
              <p:cNvSpPr txBox="1"/>
              <p:nvPr/>
            </p:nvSpPr>
            <p:spPr>
              <a:xfrm>
                <a:off x="57390" y="578339"/>
                <a:ext cx="1141434" cy="34226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it-IT" sz="4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Ministero della Giustizia</a:t>
                </a:r>
                <a:endParaRPr lang="it-IT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it-IT" sz="4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Dipartimento per la Giustizia Minorile e di Comunità</a:t>
                </a:r>
                <a:endParaRPr lang="it-IT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6901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31482" y="3969646"/>
            <a:ext cx="8653491" cy="2803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450"/>
              </a:spcAft>
            </a:pPr>
            <a:r>
              <a:rPr lang="it-IT" sz="2000" b="1" dirty="0">
                <a:latin typeface="Century Gothic" charset="0"/>
                <a:ea typeface="Century Gothic" charset="0"/>
                <a:cs typeface="Century Gothic" charset="0"/>
              </a:rPr>
              <a:t>Discriminazione digitale: </a:t>
            </a:r>
            <a:r>
              <a:rPr lang="it-IT" sz="2000" i="1" dirty="0">
                <a:latin typeface="Century Gothic" charset="0"/>
                <a:ea typeface="Century Gothic" charset="0"/>
                <a:cs typeface="Century Gothic" charset="0"/>
              </a:rPr>
              <a:t>rappresentazione di contenuti e atteggiamenti discriminatori tramite mezzi digitali, come social network, blog, siti web. Tale definizione implica che la discriminazione digitale non rappresenta una realtà nuova, bensì un modo nuovo di esprimere e diffondere contenuti discriminatori (ICUD, 2014).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7737" y="1003395"/>
            <a:ext cx="5852571" cy="3089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23E0F209-2772-A84A-93E1-9E55711DD1D4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5.png">
            <a:extLst>
              <a:ext uri="{FF2B5EF4-FFF2-40B4-BE49-F238E27FC236}">
                <a16:creationId xmlns:a16="http://schemas.microsoft.com/office/drawing/2014/main" id="{DBFF87CB-A8BB-4248-A488-A297DD1E622D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29C55F20-C0AF-C349-BA79-9C1CFFC6190A}"/>
              </a:ext>
            </a:extLst>
          </p:cNvPr>
          <p:cNvSpPr/>
          <p:nvPr/>
        </p:nvSpPr>
        <p:spPr>
          <a:xfrm>
            <a:off x="64839" y="237816"/>
            <a:ext cx="2167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Parliamo di…</a:t>
            </a:r>
            <a:endParaRPr lang="it-IT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35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08859" y="1332431"/>
            <a:ext cx="8526282" cy="4762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900"/>
              </a:spcAft>
            </a:pPr>
            <a:r>
              <a:rPr lang="it-IT" sz="2400" b="1" dirty="0">
                <a:latin typeface="Century Gothic" panose="020B0502020202020204" pitchFamily="34" charset="0"/>
              </a:rPr>
              <a:t>Discriminazione di genere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it-IT" sz="2000" dirty="0">
                <a:latin typeface="Century Gothic" panose="020B0502020202020204" pitchFamily="34" charset="0"/>
              </a:rPr>
              <a:t>Con il termine «genere» ci si riferisce a ruoli, comportamenti, attività e attributi socialmente costruiti che una determinata società considera appropriati per donne e uomini  (art.3, c della C</a:t>
            </a:r>
            <a:r>
              <a:rPr lang="it-IT" sz="2000" i="1" dirty="0">
                <a:latin typeface="Century Gothic" panose="020B0502020202020204" pitchFamily="34" charset="0"/>
              </a:rPr>
              <a:t>onvenzione di</a:t>
            </a:r>
            <a:r>
              <a:rPr lang="it-IT" sz="2000" dirty="0">
                <a:latin typeface="Century Gothic" panose="020B0502020202020204" pitchFamily="34" charset="0"/>
              </a:rPr>
              <a:t> </a:t>
            </a:r>
            <a:r>
              <a:rPr lang="it-IT" sz="2000" i="1" dirty="0">
                <a:latin typeface="Century Gothic" panose="020B0502020202020204" pitchFamily="34" charset="0"/>
              </a:rPr>
              <a:t>Istanbul, 2011, </a:t>
            </a:r>
            <a:r>
              <a:rPr lang="it-IT" sz="2000" dirty="0">
                <a:latin typeface="Century Gothic" panose="020B0502020202020204" pitchFamily="34" charset="0"/>
              </a:rPr>
              <a:t>entrata in vigore con legge n. 77 </a:t>
            </a:r>
            <a:r>
              <a:rPr lang="it-IT" sz="2000">
                <a:latin typeface="Century Gothic" panose="020B0502020202020204" pitchFamily="34" charset="0"/>
              </a:rPr>
              <a:t>del 27/6/2013).</a:t>
            </a:r>
            <a:endParaRPr lang="it-IT" sz="2000" dirty="0">
              <a:latin typeface="Century Gothic" panose="020B0502020202020204" pitchFamily="34" charset="0"/>
            </a:endParaRPr>
          </a:p>
          <a:p>
            <a:pPr algn="just"/>
            <a:endParaRPr lang="it-IT" sz="2000" dirty="0">
              <a:latin typeface="Century Gothic" panose="020B0502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it-IT" sz="2000" dirty="0">
                <a:latin typeface="Century Gothic" panose="020B0502020202020204" pitchFamily="34" charset="0"/>
              </a:rPr>
              <a:t>Per «discriminazioni di genere» si intendono atti che provocano sofferenze fisiche, sessuali, psicologiche o economiche lesivi della integrità e dignità delle donne (e ragazze), della loro libertà sia nella vita pubblica che privata.</a:t>
            </a:r>
          </a:p>
          <a:p>
            <a:pPr algn="just"/>
            <a:endParaRPr lang="it-IT" sz="2000" dirty="0">
              <a:latin typeface="Century Gothic" panose="020B0502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it-IT" sz="2000" dirty="0">
                <a:latin typeface="Century Gothic" panose="020B0502020202020204" pitchFamily="34" charset="0"/>
              </a:rPr>
              <a:t>Costituiscono atti discriminatori:  linguaggio e immagini dai contenuti violenti, sessisti, minacciosi, odiosi e falsi  messi  in rete.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489BBC4B-87F8-6643-A795-D890DD4CFB48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5.png">
            <a:extLst>
              <a:ext uri="{FF2B5EF4-FFF2-40B4-BE49-F238E27FC236}">
                <a16:creationId xmlns:a16="http://schemas.microsoft.com/office/drawing/2014/main" id="{9BB6F0F1-D3A5-5E46-9849-BDDE05BA95B5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AA0A536-3774-014A-81C9-521A320AA4E4}"/>
              </a:ext>
            </a:extLst>
          </p:cNvPr>
          <p:cNvSpPr/>
          <p:nvPr/>
        </p:nvSpPr>
        <p:spPr>
          <a:xfrm>
            <a:off x="64839" y="237816"/>
            <a:ext cx="2167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Parliamo di…</a:t>
            </a:r>
            <a:endParaRPr lang="it-IT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152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40080" y="1633178"/>
            <a:ext cx="7863840" cy="3957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900"/>
              </a:spcAft>
            </a:pPr>
            <a:r>
              <a:rPr lang="it-IT" sz="2000" dirty="0">
                <a:latin typeface="Century Gothic" charset="0"/>
                <a:ea typeface="Century Gothic" charset="0"/>
                <a:cs typeface="Century Gothic" charset="0"/>
              </a:rPr>
              <a:t>Si parla di:</a:t>
            </a:r>
          </a:p>
          <a:p>
            <a:pPr marL="342900" indent="-342900" algn="just">
              <a:lnSpc>
                <a:spcPct val="150000"/>
              </a:lnSpc>
              <a:spcAft>
                <a:spcPts val="900"/>
              </a:spcAft>
              <a:buFont typeface="Wingdings" charset="2"/>
              <a:buChar char="ü"/>
            </a:pPr>
            <a:r>
              <a:rPr lang="it-IT" sz="2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it-IT" sz="2000" b="1" dirty="0">
                <a:latin typeface="Century Gothic" charset="0"/>
                <a:ea typeface="Century Gothic" charset="0"/>
                <a:cs typeface="Century Gothic" charset="0"/>
              </a:rPr>
              <a:t>discriminazione diretta </a:t>
            </a:r>
            <a:r>
              <a:rPr lang="it-IT" sz="2000" dirty="0">
                <a:latin typeface="Century Gothic" charset="0"/>
                <a:ea typeface="Century Gothic" charset="0"/>
                <a:cs typeface="Century Gothic" charset="0"/>
              </a:rPr>
              <a:t>quando una persona è trattata meno favorevolmente rispetto ad un'altra in una situazione analoga;</a:t>
            </a:r>
          </a:p>
          <a:p>
            <a:pPr marL="342900" indent="-342900" algn="just">
              <a:lnSpc>
                <a:spcPct val="150000"/>
              </a:lnSpc>
              <a:spcAft>
                <a:spcPts val="900"/>
              </a:spcAft>
              <a:buFont typeface="Wingdings" charset="2"/>
              <a:buChar char="ü"/>
            </a:pPr>
            <a:r>
              <a:rPr lang="it-IT" sz="2000" b="1" dirty="0">
                <a:latin typeface="Century Gothic" charset="0"/>
                <a:ea typeface="Century Gothic" charset="0"/>
                <a:cs typeface="Century Gothic" charset="0"/>
              </a:rPr>
              <a:t>discriminazione indiretta </a:t>
            </a:r>
            <a:r>
              <a:rPr lang="it-IT" sz="2000" dirty="0">
                <a:latin typeface="Century Gothic" charset="0"/>
                <a:ea typeface="Century Gothic" charset="0"/>
                <a:cs typeface="Century Gothic" charset="0"/>
              </a:rPr>
              <a:t>si intende una disposizione, un criterio o una prassi che possono mettere in una posizione di particolare svantaggio alcune persone rispetto ad altre (</a:t>
            </a:r>
            <a:r>
              <a:rPr lang="it-IT" sz="2000" i="1" dirty="0">
                <a:latin typeface="Century Gothic" charset="0"/>
                <a:ea typeface="Century Gothic" charset="0"/>
                <a:cs typeface="Century Gothic" charset="0"/>
              </a:rPr>
              <a:t>cfr</a:t>
            </a:r>
            <a:r>
              <a:rPr lang="it-IT" sz="2000" dirty="0">
                <a:latin typeface="Century Gothic" charset="0"/>
                <a:ea typeface="Century Gothic" charset="0"/>
                <a:cs typeface="Century Gothic" charset="0"/>
              </a:rPr>
              <a:t>.: </a:t>
            </a:r>
            <a:r>
              <a:rPr lang="it-IT" sz="2000" dirty="0" err="1">
                <a:latin typeface="Century Gothic" charset="0"/>
                <a:ea typeface="Century Gothic" charset="0"/>
                <a:cs typeface="Century Gothic" charset="0"/>
              </a:rPr>
              <a:t>Dlgs</a:t>
            </a:r>
            <a:r>
              <a:rPr lang="it-IT" sz="2000" dirty="0">
                <a:latin typeface="Century Gothic" charset="0"/>
                <a:ea typeface="Century Gothic" charset="0"/>
                <a:cs typeface="Century Gothic" charset="0"/>
              </a:rPr>
              <a:t> 198/2006).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489BBC4B-87F8-6643-A795-D890DD4CFB48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5.png">
            <a:extLst>
              <a:ext uri="{FF2B5EF4-FFF2-40B4-BE49-F238E27FC236}">
                <a16:creationId xmlns:a16="http://schemas.microsoft.com/office/drawing/2014/main" id="{9BB6F0F1-D3A5-5E46-9849-BDDE05BA95B5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836237A-7D94-1D44-8A0A-F88421FD36E7}"/>
              </a:ext>
            </a:extLst>
          </p:cNvPr>
          <p:cNvSpPr/>
          <p:nvPr/>
        </p:nvSpPr>
        <p:spPr>
          <a:xfrm>
            <a:off x="64839" y="237816"/>
            <a:ext cx="2167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Parliamo di…</a:t>
            </a:r>
            <a:endParaRPr lang="it-IT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843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13078" y="2526666"/>
            <a:ext cx="8117844" cy="407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900"/>
              </a:spcAft>
            </a:pPr>
            <a:r>
              <a:rPr lang="it-IT" sz="2000" dirty="0">
                <a:latin typeface="Century Gothic" charset="0"/>
                <a:ea typeface="Century Gothic" charset="0"/>
                <a:cs typeface="Century Gothic" charset="0"/>
              </a:rPr>
              <a:t>Una particolare specificità della discriminazione </a:t>
            </a:r>
            <a:r>
              <a:rPr lang="it-IT" sz="2000" b="1" dirty="0">
                <a:latin typeface="Century Gothic" charset="0"/>
                <a:ea typeface="Century Gothic" charset="0"/>
                <a:cs typeface="Century Gothic" charset="0"/>
              </a:rPr>
              <a:t>digitale</a:t>
            </a:r>
            <a:r>
              <a:rPr lang="it-IT" sz="2000" dirty="0">
                <a:latin typeface="Century Gothic" charset="0"/>
                <a:ea typeface="Century Gothic" charset="0"/>
                <a:cs typeface="Century Gothic" charset="0"/>
              </a:rPr>
              <a:t> è connessa al fatto che qualsiasi materiale e/o messaggio apertamente discriminatorio o con connotazioni discriminatorie può: </a:t>
            </a:r>
          </a:p>
          <a:p>
            <a:pPr marL="342900" indent="-342900" algn="just">
              <a:lnSpc>
                <a:spcPct val="150000"/>
              </a:lnSpc>
              <a:spcAft>
                <a:spcPts val="900"/>
              </a:spcAft>
              <a:buFontTx/>
              <a:buChar char="-"/>
            </a:pPr>
            <a:r>
              <a:rPr lang="it-IT" sz="2000" b="1" dirty="0">
                <a:latin typeface="Century Gothic" charset="0"/>
                <a:ea typeface="Century Gothic" charset="0"/>
                <a:cs typeface="Century Gothic" charset="0"/>
              </a:rPr>
              <a:t>Essere diffuso velocemente </a:t>
            </a:r>
          </a:p>
          <a:p>
            <a:pPr marL="342900" indent="-342900" algn="just">
              <a:lnSpc>
                <a:spcPct val="150000"/>
              </a:lnSpc>
              <a:spcAft>
                <a:spcPts val="900"/>
              </a:spcAft>
              <a:buFontTx/>
              <a:buChar char="-"/>
            </a:pPr>
            <a:r>
              <a:rPr lang="it-IT" sz="2000" b="1" dirty="0">
                <a:latin typeface="Century Gothic" charset="0"/>
                <a:ea typeface="Century Gothic" charset="0"/>
                <a:cs typeface="Century Gothic" charset="0"/>
              </a:rPr>
              <a:t>Raggiungere un ampio pubblico composto da destinatari anche molto lontani</a:t>
            </a:r>
          </a:p>
          <a:p>
            <a:pPr marL="342900" indent="-342900" algn="just">
              <a:lnSpc>
                <a:spcPct val="150000"/>
              </a:lnSpc>
              <a:spcAft>
                <a:spcPts val="900"/>
              </a:spcAft>
              <a:buFontTx/>
              <a:buChar char="-"/>
            </a:pPr>
            <a:r>
              <a:rPr lang="it-IT" sz="2000" b="1" dirty="0">
                <a:latin typeface="Century Gothic" charset="0"/>
                <a:ea typeface="Century Gothic" charset="0"/>
                <a:cs typeface="Century Gothic" charset="0"/>
              </a:rPr>
              <a:t>Essere difficilmente rimosso dalla rete</a:t>
            </a:r>
            <a:r>
              <a:rPr lang="it-IT" sz="2000" dirty="0"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6257" y="608954"/>
            <a:ext cx="3440339" cy="2114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B11854DC-64C7-2840-9E0D-6DB4BB0BE43D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5.png">
            <a:extLst>
              <a:ext uri="{FF2B5EF4-FFF2-40B4-BE49-F238E27FC236}">
                <a16:creationId xmlns:a16="http://schemas.microsoft.com/office/drawing/2014/main" id="{CECB2106-E05A-8E49-B099-0C4A19AF7E7F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7B6398B-3035-9149-BE8F-CAC124D42848}"/>
              </a:ext>
            </a:extLst>
          </p:cNvPr>
          <p:cNvSpPr/>
          <p:nvPr/>
        </p:nvSpPr>
        <p:spPr>
          <a:xfrm>
            <a:off x="64839" y="237816"/>
            <a:ext cx="2167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Parliamo di…</a:t>
            </a:r>
            <a:endParaRPr lang="it-IT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620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805" y="2084063"/>
            <a:ext cx="4019562" cy="3349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ttangolo 1"/>
          <p:cNvSpPr/>
          <p:nvPr/>
        </p:nvSpPr>
        <p:spPr>
          <a:xfrm>
            <a:off x="4611231" y="1307270"/>
            <a:ext cx="4019563" cy="5033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La discriminazione di genere (e non solo) nelle comunicazioni digitali può: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compromettere, diminuire sensibilmente o portare all’evitamento delle relazioni sociali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Condurre, nei casi più estremi, a comportamenti autolesivi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+mn-cs"/>
              </a:rPr>
              <a:t>Compromettere il benessere psicologico, l’equilibrio psichico e la salute mentale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9C9E824B-EEC3-654D-AB0D-13C131175D8C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5.png">
            <a:extLst>
              <a:ext uri="{FF2B5EF4-FFF2-40B4-BE49-F238E27FC236}">
                <a16:creationId xmlns:a16="http://schemas.microsoft.com/office/drawing/2014/main" id="{06EF0087-D7C9-6347-A0E7-E7218781FF70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3F09815E-1277-7248-8BEA-6C1C73570951}"/>
              </a:ext>
            </a:extLst>
          </p:cNvPr>
          <p:cNvSpPr/>
          <p:nvPr/>
        </p:nvSpPr>
        <p:spPr>
          <a:xfrm>
            <a:off x="64839" y="237816"/>
            <a:ext cx="2167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Parliamo di…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405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676" y="1116833"/>
            <a:ext cx="6920648" cy="5183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A1BCF920-3D6C-C747-941C-6E116EB4A189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5.png">
            <a:extLst>
              <a:ext uri="{FF2B5EF4-FFF2-40B4-BE49-F238E27FC236}">
                <a16:creationId xmlns:a16="http://schemas.microsoft.com/office/drawing/2014/main" id="{69BF6536-A88E-B14F-A38F-A4C7E94A95B7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72590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7282" y="635715"/>
            <a:ext cx="8356656" cy="2482136"/>
            <a:chOff x="409710" y="635715"/>
            <a:chExt cx="11142208" cy="2482136"/>
          </a:xfrm>
        </p:grpSpPr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08F7D2-1866-674F-A051-569A0F532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853" y="2492589"/>
            <a:ext cx="3906488" cy="3563159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it-IT" sz="2100" dirty="0">
                <a:latin typeface="Century Gothic" panose="020B0502020202020204" pitchFamily="34" charset="0"/>
              </a:rPr>
              <a:t>Alcune delle attività proposte prevedono l’utilizzo della chat o del microfono o di carta e penna, permettendo una conduzione maggiormente interattiva dell’incontro di formazione.</a:t>
            </a:r>
          </a:p>
          <a:p>
            <a:pPr algn="just">
              <a:lnSpc>
                <a:spcPct val="150000"/>
              </a:lnSpc>
            </a:pPr>
            <a:endParaRPr lang="it-IT" sz="21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8EC54DB-61A4-2142-B9C9-7932B403EB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61" r="17686" b="4"/>
          <a:stretch/>
        </p:blipFill>
        <p:spPr>
          <a:xfrm>
            <a:off x="4812416" y="2492589"/>
            <a:ext cx="3601803" cy="3563372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43127C4-7757-B449-A501-1D48BAE93B05}"/>
              </a:ext>
            </a:extLst>
          </p:cNvPr>
          <p:cNvSpPr txBox="1"/>
          <p:nvPr/>
        </p:nvSpPr>
        <p:spPr>
          <a:xfrm>
            <a:off x="1179543" y="880582"/>
            <a:ext cx="6780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Formazione in presenza o a distanza?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Nessun problema!</a:t>
            </a:r>
          </a:p>
        </p:txBody>
      </p:sp>
    </p:spTree>
    <p:extLst>
      <p:ext uri="{BB962C8B-B14F-4D97-AF65-F5344CB8AC3E}">
        <p14:creationId xmlns:p14="http://schemas.microsoft.com/office/powerpoint/2010/main" val="1616745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2569685" y="1065097"/>
            <a:ext cx="3916631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err="1">
                <a:latin typeface="Century Gothic" panose="020B0502020202020204" pitchFamily="34" charset="0"/>
              </a:rPr>
              <a:t>SocializziAMO</a:t>
            </a:r>
            <a:endParaRPr lang="it-IT" sz="3600" b="1" dirty="0">
              <a:latin typeface="Century Gothic" panose="020B050202020202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20464" y="3146107"/>
            <a:ext cx="8110331" cy="2567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200" dirty="0">
                <a:latin typeface="Century Gothic" charset="0"/>
                <a:ea typeface="Century Gothic" charset="0"/>
                <a:cs typeface="Century Gothic" charset="0"/>
              </a:rPr>
              <a:t>Il formatore propone i loghi dei social più diffusi e chiede ai/alle partecipanti di esporre (a voce o scrivendo in chat) qual è il </a:t>
            </a:r>
            <a:r>
              <a:rPr lang="it-IT" sz="2200" b="1" dirty="0">
                <a:latin typeface="Century Gothic" charset="0"/>
                <a:ea typeface="Century Gothic" charset="0"/>
                <a:cs typeface="Century Gothic" charset="0"/>
              </a:rPr>
              <a:t>social preferito e la motivazione</a:t>
            </a:r>
            <a:r>
              <a:rPr lang="it-IT" sz="2200" dirty="0">
                <a:latin typeface="Century Gothic" charset="0"/>
                <a:ea typeface="Century Gothic" charset="0"/>
                <a:cs typeface="Century Gothic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sz="2200" dirty="0">
                <a:latin typeface="Century Gothic" charset="0"/>
                <a:ea typeface="Century Gothic" charset="0"/>
                <a:cs typeface="Century Gothic" charset="0"/>
              </a:rPr>
              <a:t>Alla fine si confrontano le diverse preferenze e le ragioni emerse.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316" y="823078"/>
            <a:ext cx="1184577" cy="1249485"/>
          </a:xfrm>
          <a:prstGeom prst="rect">
            <a:avLst/>
          </a:prstGeom>
        </p:spPr>
      </p:pic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23DB2C42-B536-CF4E-B90D-7D40AF5CA3E6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5.png">
            <a:extLst>
              <a:ext uri="{FF2B5EF4-FFF2-40B4-BE49-F238E27FC236}">
                <a16:creationId xmlns:a16="http://schemas.microsoft.com/office/drawing/2014/main" id="{91448053-E848-3248-86CC-556C8727FBD2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FBAEF447-A381-BC48-B188-43F5FA4FFDB1}"/>
              </a:ext>
            </a:extLst>
          </p:cNvPr>
          <p:cNvGrpSpPr/>
          <p:nvPr/>
        </p:nvGrpSpPr>
        <p:grpSpPr>
          <a:xfrm rot="20237628">
            <a:off x="379655" y="802462"/>
            <a:ext cx="2347350" cy="1614440"/>
            <a:chOff x="2854748" y="1559032"/>
            <a:chExt cx="2994233" cy="1322567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D9E8B365-1EC9-EA44-8E9E-3E2947A86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621868" y="791912"/>
              <a:ext cx="1322567" cy="2856807"/>
            </a:xfrm>
            <a:prstGeom prst="rect">
              <a:avLst/>
            </a:prstGeom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D80C67F9-40E6-1E4E-9781-ECAC86F32FF3}"/>
                </a:ext>
              </a:extLst>
            </p:cNvPr>
            <p:cNvSpPr txBox="1"/>
            <p:nvPr/>
          </p:nvSpPr>
          <p:spPr>
            <a:xfrm rot="21498605">
              <a:off x="2857808" y="1852461"/>
              <a:ext cx="2991173" cy="579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Esercizio rompighiaccio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2053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D4B39F89-C03F-F046-9321-5021AB69DC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27" y="908942"/>
            <a:ext cx="8725546" cy="504011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09227" y="181147"/>
            <a:ext cx="3916631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</a:t>
            </a:r>
            <a:r>
              <a:rPr lang="it-IT" sz="2400" b="1" dirty="0" err="1">
                <a:latin typeface="Century Gothic" panose="020B0502020202020204" pitchFamily="34" charset="0"/>
              </a:rPr>
              <a:t>SocializziAMO</a:t>
            </a:r>
            <a:r>
              <a:rPr lang="it-IT" sz="2400" b="1" dirty="0">
                <a:latin typeface="Century Gothic" panose="020B0502020202020204" pitchFamily="34" charset="0"/>
              </a:rPr>
              <a:t>»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836" y="908941"/>
            <a:ext cx="1184577" cy="1249485"/>
          </a:xfrm>
          <a:prstGeom prst="rect">
            <a:avLst/>
          </a:prstGeom>
        </p:spPr>
      </p:pic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D04FA1B8-6001-D343-A456-815873E19EF4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5.png">
            <a:extLst>
              <a:ext uri="{FF2B5EF4-FFF2-40B4-BE49-F238E27FC236}">
                <a16:creationId xmlns:a16="http://schemas.microsoft.com/office/drawing/2014/main" id="{145C77E5-B4DE-9946-BE01-18E2553491D6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8602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38AE2E-B877-DC44-BE90-7A2283F23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162" y="1595585"/>
            <a:ext cx="2362902" cy="67136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sz="3600" b="1" u="sng" dirty="0"/>
              <a:t>Video LARA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2A38935-BB53-4DF7-A56E-48DD25B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32777" y="851518"/>
            <a:ext cx="4638605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Segnaposto contenuto 10">
            <a:extLst>
              <a:ext uri="{FF2B5EF4-FFF2-40B4-BE49-F238E27FC236}">
                <a16:creationId xmlns:a16="http://schemas.microsoft.com/office/drawing/2014/main" id="{83E5FD31-A81A-B048-866E-4B5EC315DD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14" y="4238366"/>
            <a:ext cx="2413000" cy="2322512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Segnaposto contenuto 4" descr="Ciak e bobina cinematografica">
            <a:extLst>
              <a:ext uri="{FF2B5EF4-FFF2-40B4-BE49-F238E27FC236}">
                <a16:creationId xmlns:a16="http://schemas.microsoft.com/office/drawing/2014/main" id="{7EA10901-C82E-1D4B-B0B6-CD80B8869D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182682" y="10"/>
            <a:ext cx="7537705" cy="6857990"/>
          </a:xfrm>
          <a:prstGeom prst="rect">
            <a:avLst/>
          </a:prstGeom>
        </p:spPr>
      </p:pic>
      <p:pic>
        <p:nvPicPr>
          <p:cNvPr id="8" name="image5.png">
            <a:extLst>
              <a:ext uri="{FF2B5EF4-FFF2-40B4-BE49-F238E27FC236}">
                <a16:creationId xmlns:a16="http://schemas.microsoft.com/office/drawing/2014/main" id="{81570A20-BFA1-6A4E-BE3D-A8A3B1A72009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4767" y="2270117"/>
            <a:ext cx="708356" cy="69903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45925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target-gift-car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8683" y="1196915"/>
            <a:ext cx="3529013" cy="32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11"/>
          <p:cNvSpPr>
            <a:spLocks noChangeShapeType="1"/>
          </p:cNvSpPr>
          <p:nvPr/>
        </p:nvSpPr>
        <p:spPr bwMode="auto">
          <a:xfrm flipV="1">
            <a:off x="0" y="4652963"/>
            <a:ext cx="9144000" cy="0"/>
          </a:xfrm>
          <a:prstGeom prst="line">
            <a:avLst/>
          </a:prstGeom>
          <a:noFill/>
          <a:ln w="50800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403350" y="4868925"/>
            <a:ext cx="6337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x-none" sz="3200" dirty="0">
                <a:solidFill>
                  <a:srgbClr val="336699"/>
                </a:solidFill>
                <a:latin typeface="Century Gothic" charset="0"/>
              </a:rPr>
              <a:t>Scuole Secondarie di Primo e Secondo Grado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F4D691D1-9313-7147-967D-F8A999DC5694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5.png">
            <a:extLst>
              <a:ext uri="{FF2B5EF4-FFF2-40B4-BE49-F238E27FC236}">
                <a16:creationId xmlns:a16="http://schemas.microsoft.com/office/drawing/2014/main" id="{73A7E1A0-E02F-5A41-85DA-90C60F8797D0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454506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C5A2D57-5C86-1E4F-A80B-A29125D1DEF8}"/>
              </a:ext>
            </a:extLst>
          </p:cNvPr>
          <p:cNvSpPr txBox="1"/>
          <p:nvPr/>
        </p:nvSpPr>
        <p:spPr>
          <a:xfrm>
            <a:off x="209227" y="181147"/>
            <a:ext cx="5026450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«Video LARA- approfondimento»</a:t>
            </a: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EDF1EEFD-CCC9-CE4F-8138-210AC7A5D9E4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5.png">
            <a:extLst>
              <a:ext uri="{FF2B5EF4-FFF2-40B4-BE49-F238E27FC236}">
                <a16:creationId xmlns:a16="http://schemas.microsoft.com/office/drawing/2014/main" id="{C548C838-D76E-4446-ACC7-3DD20A8BC53C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38F5DD0-6DF6-9B49-A30A-C712FA48987E}"/>
              </a:ext>
            </a:extLst>
          </p:cNvPr>
          <p:cNvSpPr txBox="1"/>
          <p:nvPr/>
        </p:nvSpPr>
        <p:spPr>
          <a:xfrm>
            <a:off x="209227" y="910231"/>
            <a:ext cx="8775746" cy="5856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Century Gothic" panose="020B0502020202020204" pitchFamily="34" charset="0"/>
              </a:rPr>
              <a:t>Nel video viene narrata la storia di una ragazza adolescente (Lara) che cerca in tutti i modi di ottenere sempre più like sui suoi profili social, postando contenuti di se stessa e delle sue attività sociali; la sfida diventa sempre più estrema, fino a quando Lara non si rende conto di essere la protagonista di un videogioco manovrato da qualcuno. VI è infatti una scena in cui è mostrato un uomo adulto, davanti al computer, che sta manipolando la ragazza del videogame scegliendo i suoi vestiti e le sue esperienze.</a:t>
            </a:r>
          </a:p>
          <a:p>
            <a:pPr algn="just">
              <a:lnSpc>
                <a:spcPct val="150000"/>
              </a:lnSpc>
            </a:pPr>
            <a:r>
              <a:rPr lang="it-IT" dirty="0">
                <a:latin typeface="Century Gothic" panose="020B0502020202020204" pitchFamily="34" charset="0"/>
              </a:rPr>
              <a:t>L’ossessione per i like porta la ragazza ad una deformazione fisica continua (per esempio, nella scena in cui la sua immagine è costituita da pixel nei </a:t>
            </a:r>
            <a:r>
              <a:rPr lang="it-IT" dirty="0" err="1">
                <a:latin typeface="Century Gothic" panose="020B0502020202020204" pitchFamily="34" charset="0"/>
              </a:rPr>
              <a:t>selfie</a:t>
            </a:r>
            <a:r>
              <a:rPr lang="it-IT" dirty="0">
                <a:latin typeface="Century Gothic" panose="020B0502020202020204" pitchFamily="34" charset="0"/>
              </a:rPr>
              <a:t> con i coetanei) e ad uno stato di confusione. Il tutto per raggiungere il massimo del punteggio (5 stelline) che, tuttavia, le fa perdere il «segnale» e il contatto con la realtà. Al suono di una notifica del cellulare la ragazza si sveglia dall’incubo e cerca un contatto con la realtà tramite la sua amica </a:t>
            </a:r>
            <a:r>
              <a:rPr lang="it-IT" dirty="0" err="1">
                <a:latin typeface="Century Gothic" panose="020B0502020202020204" pitchFamily="34" charset="0"/>
              </a:rPr>
              <a:t>Francy</a:t>
            </a:r>
            <a:r>
              <a:rPr lang="it-IT" dirty="0"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8035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EA83B25C-28D0-5641-B9B8-23D0126A7159}"/>
              </a:ext>
            </a:extLst>
          </p:cNvPr>
          <p:cNvSpPr/>
          <p:nvPr/>
        </p:nvSpPr>
        <p:spPr>
          <a:xfrm>
            <a:off x="589934" y="1823760"/>
            <a:ext cx="7970969" cy="1701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Century Gothic" panose="020B0502020202020204" pitchFamily="34" charset="0"/>
              </a:rPr>
              <a:t>Si potrebbe focalizzare la discussione sull’aspetto dei messaggi finali apparsi in grafica riferiti a Lara che da un lato, rappresentano il massimo punteggio raggiungibile nel video-gioco e, dall’altro, la totale perdita di contatto con il mondo fisico (non digitale).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C6E771B-6913-1944-81F3-E814322BEDC7}"/>
              </a:ext>
            </a:extLst>
          </p:cNvPr>
          <p:cNvSpPr/>
          <p:nvPr/>
        </p:nvSpPr>
        <p:spPr>
          <a:xfrm>
            <a:off x="589934" y="4249559"/>
            <a:ext cx="7970969" cy="12861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Century Gothic" panose="020B0502020202020204" pitchFamily="34" charset="0"/>
              </a:rPr>
              <a:t>I messaggi utilizzati in grafica sono il frutto di quanto emerso da una prima indagine tramite i </a:t>
            </a:r>
            <a:r>
              <a:rPr lang="it-IT" i="1" dirty="0">
                <a:latin typeface="Century Gothic" panose="020B0502020202020204" pitchFamily="34" charset="0"/>
              </a:rPr>
              <a:t>focus group </a:t>
            </a:r>
            <a:r>
              <a:rPr lang="it-IT" dirty="0">
                <a:latin typeface="Century Gothic" panose="020B0502020202020204" pitchFamily="34" charset="0"/>
              </a:rPr>
              <a:t>condotti con i ragazzi e le ragazze delle Scuole Secondarie di Primo e Secondo Grado.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CEB456D-5FC3-6D4F-8C4D-C662AC71EBD2}"/>
              </a:ext>
            </a:extLst>
          </p:cNvPr>
          <p:cNvSpPr txBox="1"/>
          <p:nvPr/>
        </p:nvSpPr>
        <p:spPr>
          <a:xfrm>
            <a:off x="209227" y="181147"/>
            <a:ext cx="5424657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«Video LARA - approfondimento»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0A599293-F156-6F42-93B3-FBADBEB845C1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5.png">
            <a:extLst>
              <a:ext uri="{FF2B5EF4-FFF2-40B4-BE49-F238E27FC236}">
                <a16:creationId xmlns:a16="http://schemas.microsoft.com/office/drawing/2014/main" id="{A2B3D9F0-9433-DA41-B554-054A3CAD1AF2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331487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1356375-092E-214B-9DC0-35E209EB5097}"/>
              </a:ext>
            </a:extLst>
          </p:cNvPr>
          <p:cNvSpPr/>
          <p:nvPr/>
        </p:nvSpPr>
        <p:spPr>
          <a:xfrm>
            <a:off x="504023" y="1585573"/>
            <a:ext cx="6033937" cy="4434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dirty="0">
                <a:latin typeface="Century Gothic" panose="020B0502020202020204" pitchFamily="34" charset="0"/>
                <a:cs typeface="Arial" charset="0"/>
              </a:rPr>
              <a:t>L’obiettivo è quello di incrementare le conoscenze sul tema della sicurezza in rete attraverso l</a:t>
            </a:r>
            <a:r>
              <a:rPr lang="ja-JP" altLang="it-IT" sz="2000" dirty="0">
                <a:latin typeface="Century Gothic" panose="020B0502020202020204" pitchFamily="34" charset="0"/>
                <a:cs typeface="Arial" charset="0"/>
              </a:rPr>
              <a:t>’</a:t>
            </a:r>
            <a:r>
              <a:rPr lang="it-IT" sz="2000" dirty="0">
                <a:latin typeface="Century Gothic" panose="020B0502020202020204" pitchFamily="34" charset="0"/>
                <a:cs typeface="Arial" charset="0"/>
              </a:rPr>
              <a:t>approfondimento delle caratteristiche dei navigatori: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it-IT" sz="2000" b="1" dirty="0">
                <a:latin typeface="Century Gothic" panose="020B0502020202020204" pitchFamily="34" charset="0"/>
                <a:cs typeface="Arial" charset="0"/>
              </a:rPr>
              <a:t>1) navigatore/navigatrice a rischio;  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it-IT" sz="2000" b="1" dirty="0">
                <a:latin typeface="Century Gothic" panose="020B0502020202020204" pitchFamily="34" charset="0"/>
                <a:cs typeface="Arial" charset="0"/>
              </a:rPr>
              <a:t>2) navigatore/navigatrice sicuro/a;  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it-IT" sz="2000" b="1" dirty="0">
                <a:latin typeface="Century Gothic" panose="020B0502020202020204" pitchFamily="34" charset="0"/>
                <a:cs typeface="Arial" charset="0"/>
              </a:rPr>
              <a:t>3) navigatore/navigatrice troppo sicuro/a.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defRPr/>
            </a:pPr>
            <a:r>
              <a:rPr lang="it-IT" sz="2000" dirty="0">
                <a:latin typeface="Century Gothic" panose="020B0502020202020204" pitchFamily="34" charset="0"/>
                <a:cs typeface="Arial" charset="0"/>
              </a:rPr>
              <a:t>utilizzando le caratteristiche presenti nelle slide successive.</a:t>
            </a:r>
            <a:endParaRPr lang="it-IT" sz="2000" dirty="0">
              <a:latin typeface="Century Gothic" panose="020B0502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81E1350-A7B5-D04F-A89C-5E5CC210FD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8958" y="1509062"/>
            <a:ext cx="3235042" cy="3066139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B10C8B29-9A22-6148-BEBC-84176F168EB6}"/>
              </a:ext>
            </a:extLst>
          </p:cNvPr>
          <p:cNvSpPr/>
          <p:nvPr/>
        </p:nvSpPr>
        <p:spPr>
          <a:xfrm>
            <a:off x="192373" y="235278"/>
            <a:ext cx="4996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«Identikit dei giovani navigatori»</a:t>
            </a:r>
            <a:endParaRPr lang="it-IT" dirty="0"/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EC3FAD0-C9EE-DA43-8381-EC1602779B7F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5.png">
            <a:extLst>
              <a:ext uri="{FF2B5EF4-FFF2-40B4-BE49-F238E27FC236}">
                <a16:creationId xmlns:a16="http://schemas.microsoft.com/office/drawing/2014/main" id="{423BEC47-FE15-2745-A1B1-8ECB51AEE0B8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370596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D3309136-5263-2748-ABFB-DDD4FA47FD14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5.png">
            <a:extLst>
              <a:ext uri="{FF2B5EF4-FFF2-40B4-BE49-F238E27FC236}">
                <a16:creationId xmlns:a16="http://schemas.microsoft.com/office/drawing/2014/main" id="{FCCBEDB8-D95C-ED44-B31D-E371F94D2C48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73716115-B1D8-924F-8DA0-824EA04CFC20}"/>
              </a:ext>
            </a:extLst>
          </p:cNvPr>
          <p:cNvSpPr/>
          <p:nvPr/>
        </p:nvSpPr>
        <p:spPr>
          <a:xfrm>
            <a:off x="192373" y="235278"/>
            <a:ext cx="4996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«Identikit dei giovani navigatori»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F69641F-811A-684C-BBAC-833B54F71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"/>
          <a:stretch/>
        </p:blipFill>
        <p:spPr>
          <a:xfrm>
            <a:off x="11838" y="1186957"/>
            <a:ext cx="9132161" cy="509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29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26B93881-9DD7-4E88-9636-B580E355F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374" y="1409085"/>
            <a:ext cx="8091252" cy="4941447"/>
          </a:xfrm>
        </p:spPr>
        <p:txBody>
          <a:bodyPr anchor="ctr">
            <a:no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it-IT" sz="2200" cap="none" dirty="0">
                <a:latin typeface="Century Gothic" panose="020B0502020202020204" pitchFamily="34" charset="0"/>
              </a:rPr>
              <a:t>Nell’attività contenuta nella diapositiva precedente si chiede agli/alle </a:t>
            </a:r>
            <a:r>
              <a:rPr lang="it-IT" sz="2200" dirty="0">
                <a:latin typeface="Century Gothic" panose="020B0502020202020204" pitchFamily="34" charset="0"/>
              </a:rPr>
              <a:t>studenti/studentesse</a:t>
            </a:r>
            <a:r>
              <a:rPr lang="it-IT" sz="2200" cap="none" dirty="0">
                <a:latin typeface="Century Gothic" panose="020B0502020202020204" pitchFamily="34" charset="0"/>
              </a:rPr>
              <a:t> di fare un «identikit» di 3 diverse tipologie di navigatore/navigatrice, scegliendo per ogni colonna una caratteristica, segnandola su un foglio.</a:t>
            </a:r>
            <a:br>
              <a:rPr lang="it-IT" sz="2200" cap="none" dirty="0">
                <a:latin typeface="Century Gothic" panose="020B0502020202020204" pitchFamily="34" charset="0"/>
              </a:rPr>
            </a:br>
            <a:br>
              <a:rPr lang="it-IT" sz="2200" cap="none" dirty="0">
                <a:latin typeface="Century Gothic" panose="020B0502020202020204" pitchFamily="34" charset="0"/>
              </a:rPr>
            </a:br>
            <a:r>
              <a:rPr lang="it-IT" sz="2200" cap="none" dirty="0">
                <a:latin typeface="Century Gothic" panose="020B0502020202020204" pitchFamily="34" charset="0"/>
              </a:rPr>
              <a:t>Una volta completata l’attività, il formatore potrà avviare una breve discussione sui profili ottenuti, evidenziando eventuali prevalenze delle caratteristiche selezionate.</a:t>
            </a:r>
            <a:endParaRPr lang="it-IT" sz="2200" dirty="0">
              <a:latin typeface="Century Gothic" panose="020B0502020202020204" pitchFamily="34" charset="0"/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A02428F1-33E6-5943-A811-ECC80589003A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5.png">
            <a:extLst>
              <a:ext uri="{FF2B5EF4-FFF2-40B4-BE49-F238E27FC236}">
                <a16:creationId xmlns:a16="http://schemas.microsoft.com/office/drawing/2014/main" id="{287F48A9-573A-E84F-9EA8-D2F818216389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12E8515A-2375-D541-911F-9FF22F51E9BD}"/>
              </a:ext>
            </a:extLst>
          </p:cNvPr>
          <p:cNvSpPr/>
          <p:nvPr/>
        </p:nvSpPr>
        <p:spPr>
          <a:xfrm>
            <a:off x="192373" y="235278"/>
            <a:ext cx="4996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«Identikit dei giovani navigatori»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6988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3486919D-282D-4EB4-B2B9-D03E47A932BF}"/>
              </a:ext>
            </a:extLst>
          </p:cNvPr>
          <p:cNvSpPr/>
          <p:nvPr/>
        </p:nvSpPr>
        <p:spPr>
          <a:xfrm>
            <a:off x="3207543" y="1385888"/>
            <a:ext cx="2728914" cy="4870561"/>
          </a:xfrm>
          <a:prstGeom prst="rect">
            <a:avLst/>
          </a:prstGeom>
          <a:solidFill>
            <a:srgbClr val="D883FF">
              <a:alpha val="32941"/>
            </a:srgbClr>
          </a:solidFill>
          <a:ln>
            <a:solidFill>
              <a:srgbClr val="969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it-IT" sz="1725" b="1" dirty="0">
              <a:solidFill>
                <a:schemeClr val="tx1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725" b="1" dirty="0">
              <a:solidFill>
                <a:schemeClr val="tx1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r>
              <a:rPr lang="it-IT" sz="1725" b="1" dirty="0">
                <a:solidFill>
                  <a:schemeClr val="tx1"/>
                </a:solidFill>
                <a:latin typeface="Gill Sans MT" panose="020B0502020104020203"/>
              </a:rPr>
              <a:t>Navigatore/navigatrice sicuro/a:</a:t>
            </a: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E61AC70-2826-4371-BBC0-9BDE1A3AC543}"/>
              </a:ext>
            </a:extLst>
          </p:cNvPr>
          <p:cNvSpPr txBox="1"/>
          <p:nvPr/>
        </p:nvSpPr>
        <p:spPr>
          <a:xfrm>
            <a:off x="357187" y="1385885"/>
            <a:ext cx="2728913" cy="48705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endParaRPr lang="it-IT" sz="1725" b="1" dirty="0">
              <a:latin typeface="Gill Sans MT" panose="020B0502020104020203"/>
            </a:endParaRPr>
          </a:p>
          <a:p>
            <a:pPr algn="ctr" defTabSz="685800">
              <a:defRPr/>
            </a:pPr>
            <a:r>
              <a:rPr lang="it-IT" sz="1725" b="1" dirty="0">
                <a:latin typeface="Gill Sans MT" panose="020B0502020104020203"/>
              </a:rPr>
              <a:t>Navigatore/navigatrice a rischio:</a:t>
            </a:r>
          </a:p>
          <a:p>
            <a:pPr algn="ctr" defTabSz="685800">
              <a:defRPr/>
            </a:pPr>
            <a:endParaRPr lang="it-IT" sz="1725" b="1" dirty="0"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725" b="1" dirty="0">
              <a:solidFill>
                <a:srgbClr val="FFFFFF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725" b="1" dirty="0">
              <a:solidFill>
                <a:srgbClr val="FFFFFF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725" b="1" dirty="0">
              <a:solidFill>
                <a:srgbClr val="FFFFFF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725" b="1" dirty="0">
              <a:solidFill>
                <a:srgbClr val="FFFFFF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725" b="1" dirty="0">
              <a:solidFill>
                <a:srgbClr val="FFFFFF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725" b="1" dirty="0">
              <a:solidFill>
                <a:srgbClr val="FFFFFF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725" b="1" dirty="0">
              <a:solidFill>
                <a:srgbClr val="FFFFFF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725" b="1" dirty="0">
              <a:solidFill>
                <a:srgbClr val="FFFFFF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725" b="1" dirty="0">
              <a:solidFill>
                <a:srgbClr val="FFFFFF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725" b="1" dirty="0">
              <a:solidFill>
                <a:srgbClr val="FFFFFF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725" b="1" dirty="0">
              <a:solidFill>
                <a:srgbClr val="FFFFFF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725" b="1" dirty="0">
              <a:solidFill>
                <a:srgbClr val="FFFFFF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725" b="1" dirty="0">
              <a:solidFill>
                <a:srgbClr val="FFFFFF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725" b="1" dirty="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4E99A82-5C18-4184-A989-20F76D8FBC4A}"/>
              </a:ext>
            </a:extLst>
          </p:cNvPr>
          <p:cNvSpPr txBox="1"/>
          <p:nvPr/>
        </p:nvSpPr>
        <p:spPr>
          <a:xfrm>
            <a:off x="6043612" y="1385885"/>
            <a:ext cx="2743201" cy="4870564"/>
          </a:xfrm>
          <a:prstGeom prst="rect">
            <a:avLst/>
          </a:prstGeom>
          <a:solidFill>
            <a:srgbClr val="D3FEFF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r>
              <a:rPr lang="it-IT" sz="1725" b="1" dirty="0">
                <a:solidFill>
                  <a:srgbClr val="000000"/>
                </a:solidFill>
                <a:latin typeface="Gill Sans MT" panose="020B0502020104020203"/>
              </a:rPr>
              <a:t>Navigatore/navigatrice troppo sicuro/a:</a:t>
            </a:r>
          </a:p>
          <a:p>
            <a:pPr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420DEEA3-0745-274A-97AB-E7B6A67D750A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5.png">
            <a:extLst>
              <a:ext uri="{FF2B5EF4-FFF2-40B4-BE49-F238E27FC236}">
                <a16:creationId xmlns:a16="http://schemas.microsoft.com/office/drawing/2014/main" id="{9BBF38D3-3FEE-BB4A-9DB5-3C6C04042C36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068B6FC2-8EA0-3742-9D0C-E55F8B13A145}"/>
              </a:ext>
            </a:extLst>
          </p:cNvPr>
          <p:cNvSpPr/>
          <p:nvPr/>
        </p:nvSpPr>
        <p:spPr>
          <a:xfrm>
            <a:off x="192373" y="235278"/>
            <a:ext cx="4996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«Identikit dei giovani navigatori»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15742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1356375-092E-214B-9DC0-35E209EB5097}"/>
              </a:ext>
            </a:extLst>
          </p:cNvPr>
          <p:cNvSpPr/>
          <p:nvPr/>
        </p:nvSpPr>
        <p:spPr>
          <a:xfrm>
            <a:off x="504023" y="1585573"/>
            <a:ext cx="6033937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10C8B29-9A22-6148-BEBC-84176F168EB6}"/>
              </a:ext>
            </a:extLst>
          </p:cNvPr>
          <p:cNvSpPr/>
          <p:nvPr/>
        </p:nvSpPr>
        <p:spPr>
          <a:xfrm>
            <a:off x="192373" y="235278"/>
            <a:ext cx="4996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«Identikit dei giovani navigatori»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EC3FAD0-C9EE-DA43-8381-EC1602779B7F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5.png">
            <a:extLst>
              <a:ext uri="{FF2B5EF4-FFF2-40B4-BE49-F238E27FC236}">
                <a16:creationId xmlns:a16="http://schemas.microsoft.com/office/drawing/2014/main" id="{423BEC47-FE15-2745-A1B1-8ECB51AEE0B8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E28C747-FE9E-4090-8755-5E6279F45F09}"/>
              </a:ext>
            </a:extLst>
          </p:cNvPr>
          <p:cNvSpPr txBox="1"/>
          <p:nvPr/>
        </p:nvSpPr>
        <p:spPr>
          <a:xfrm>
            <a:off x="803385" y="2477530"/>
            <a:ext cx="7537230" cy="2567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200" cap="none" dirty="0">
                <a:latin typeface="Century Gothic" panose="020B0502020202020204" pitchFamily="34" charset="0"/>
              </a:rPr>
              <a:t>Nella diapositiva precedente è possibile raccogliere le risposte degli/</a:t>
            </a:r>
            <a:r>
              <a:rPr lang="it-IT" sz="2200" dirty="0">
                <a:latin typeface="Century Gothic" panose="020B0502020202020204" pitchFamily="34" charset="0"/>
              </a:rPr>
              <a:t>delle studenti/studentesse </a:t>
            </a:r>
            <a:r>
              <a:rPr lang="it-IT" sz="2200" cap="none" dirty="0">
                <a:latin typeface="Century Gothic" panose="020B0502020202020204" pitchFamily="34" charset="0"/>
              </a:rPr>
              <a:t>stilando in questo modo il profilo del navigatore/navigatrice a rischio, sicuro e </a:t>
            </a:r>
            <a:r>
              <a:rPr lang="it-IT" sz="2200" dirty="0">
                <a:latin typeface="Century Gothic" panose="020B0502020202020204" pitchFamily="34" charset="0"/>
              </a:rPr>
              <a:t>troppo sicuro</a:t>
            </a:r>
            <a:r>
              <a:rPr lang="it-IT" sz="2200" cap="none" dirty="0">
                <a:latin typeface="Century Gothic" panose="020B0502020202020204" pitchFamily="34" charset="0"/>
              </a:rPr>
              <a:t> e avviare, di conseguenza, una discussione in merit</a:t>
            </a:r>
            <a:r>
              <a:rPr lang="it-IT" sz="2200" dirty="0">
                <a:latin typeface="Century Gothic" panose="020B0502020202020204" pitchFamily="34" charset="0"/>
              </a:rPr>
              <a:t>o.</a:t>
            </a:r>
          </a:p>
        </p:txBody>
      </p:sp>
    </p:spTree>
    <p:extLst>
      <p:ext uri="{BB962C8B-B14F-4D97-AF65-F5344CB8AC3E}">
        <p14:creationId xmlns:p14="http://schemas.microsoft.com/office/powerpoint/2010/main" val="843211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7C801BCE-3FF4-F141-BFA1-273064BA408F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5.png">
            <a:extLst>
              <a:ext uri="{FF2B5EF4-FFF2-40B4-BE49-F238E27FC236}">
                <a16:creationId xmlns:a16="http://schemas.microsoft.com/office/drawing/2014/main" id="{2C1E9C19-6632-D14E-9393-C213DC7EBAD9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8" name="Text Box 20">
            <a:extLst>
              <a:ext uri="{FF2B5EF4-FFF2-40B4-BE49-F238E27FC236}">
                <a16:creationId xmlns:a16="http://schemas.microsoft.com/office/drawing/2014/main" id="{56AE61EB-1222-5041-AC99-492CF3999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312" y="1453578"/>
            <a:ext cx="5280725" cy="42780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rgbClr val="0070C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it-IT" sz="2000" dirty="0">
                <a:latin typeface="Century Gothic" charset="0"/>
                <a:cs typeface="Arial" charset="0"/>
              </a:rPr>
              <a:t>Il formatore può dar vita ad una discussione sui profili emersi soffermandosi, soprattutto, sulle caratteristiche associate al profilo del navigatore/navigatrice sicuro/a. Inoltre, potrà porre delle domande di approfondimento sulle convinzioni che hanno orientato le loro associazioni. </a:t>
            </a:r>
          </a:p>
          <a:p>
            <a:pPr algn="just">
              <a:spcBef>
                <a:spcPct val="20000"/>
              </a:spcBef>
              <a:defRPr/>
            </a:pPr>
            <a:endParaRPr lang="it-IT" sz="2000" dirty="0">
              <a:latin typeface="Century Gothic" charset="0"/>
              <a:cs typeface="Arial" charset="0"/>
            </a:endParaRPr>
          </a:p>
          <a:p>
            <a:pPr algn="just">
              <a:spcBef>
                <a:spcPct val="20000"/>
              </a:spcBef>
              <a:defRPr/>
            </a:pPr>
            <a:r>
              <a:rPr lang="it-IT" sz="2000" dirty="0">
                <a:latin typeface="Century Gothic" charset="0"/>
                <a:cs typeface="Arial" charset="0"/>
              </a:rPr>
              <a:t>Al termine dell’attività, il formatore inviterà i ragazzi e le ragazze ad individuare il profilo che più rappresenta il proprio comportamento in rete</a:t>
            </a:r>
            <a:r>
              <a:rPr lang="it-IT" sz="2000" dirty="0">
                <a:cs typeface="Arial" charset="0"/>
              </a:rPr>
              <a:t>.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F18C713-636B-3745-81D3-01C760ADC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63" y="2000250"/>
            <a:ext cx="2857500" cy="285750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6B72B39E-61E2-B74A-AF67-52AA8FF400EF}"/>
              </a:ext>
            </a:extLst>
          </p:cNvPr>
          <p:cNvSpPr/>
          <p:nvPr/>
        </p:nvSpPr>
        <p:spPr>
          <a:xfrm>
            <a:off x="192373" y="235278"/>
            <a:ext cx="4996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«Identikit dei giovani navigatori»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0988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AF10358C-1EAF-8E49-B689-4FE19792F213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5.png">
            <a:extLst>
              <a:ext uri="{FF2B5EF4-FFF2-40B4-BE49-F238E27FC236}">
                <a16:creationId xmlns:a16="http://schemas.microsoft.com/office/drawing/2014/main" id="{F5EE6C53-6BE8-0F4E-A1A4-8EAEBDC7BCAE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B0F9A344-7865-1544-9EAA-530A132C294A}"/>
              </a:ext>
            </a:extLst>
          </p:cNvPr>
          <p:cNvSpPr/>
          <p:nvPr/>
        </p:nvSpPr>
        <p:spPr>
          <a:xfrm>
            <a:off x="343246" y="1143223"/>
            <a:ext cx="82875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kern="50" dirty="0">
                <a:latin typeface="Century Gothic" panose="020B0502020202020204" pitchFamily="34" charset="0"/>
                <a:ea typeface="Arial Unicode MS" panose="020B0604020202020204" pitchFamily="34" charset="-128"/>
              </a:rPr>
              <a:t>Quali sono gli atteggiamenti e i comportamenti che ritieni discriminatori?</a:t>
            </a:r>
            <a:endParaRPr lang="it-IT" sz="2400" b="1" dirty="0">
              <a:latin typeface="Century Gothic" panose="020B0502020202020204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F83D71B-B90F-844D-AFA5-A614E7FD745F}"/>
              </a:ext>
            </a:extLst>
          </p:cNvPr>
          <p:cNvSpPr/>
          <p:nvPr/>
        </p:nvSpPr>
        <p:spPr>
          <a:xfrm>
            <a:off x="750042" y="2646309"/>
            <a:ext cx="4112244" cy="326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it-IT" altLang="it-IT" sz="2000" dirty="0">
                <a:latin typeface="Century Gothic" panose="020B0502020202020204" pitchFamily="34" charset="0"/>
              </a:rPr>
              <a:t>Lo scopo dell’</a:t>
            </a:r>
            <a:r>
              <a:rPr lang="it-IT" altLang="ja-JP" sz="2000" dirty="0">
                <a:latin typeface="Century Gothic" panose="020B0502020202020204" pitchFamily="34" charset="0"/>
              </a:rPr>
              <a:t>attività è quello di rendere ragazzi e ragazze consapevoli di alcuni atteggiamenti/comportamenti discriminatori, legati al mondo digitale, per coglierne le possibili conseguenze.</a:t>
            </a:r>
            <a:endParaRPr lang="it-IT" altLang="ja-JP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6BD375F-D6E1-E24E-A873-760E5ACFD330}"/>
              </a:ext>
            </a:extLst>
          </p:cNvPr>
          <p:cNvSpPr/>
          <p:nvPr/>
        </p:nvSpPr>
        <p:spPr>
          <a:xfrm>
            <a:off x="159027" y="200177"/>
            <a:ext cx="3272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</a:t>
            </a:r>
            <a:r>
              <a:rPr lang="it-IT" sz="2400" b="1" dirty="0" err="1">
                <a:latin typeface="Century Gothic" panose="020B0502020202020204" pitchFamily="34" charset="0"/>
              </a:rPr>
              <a:t>Discrimination</a:t>
            </a:r>
            <a:r>
              <a:rPr lang="it-IT" sz="2400" b="1" dirty="0">
                <a:latin typeface="Century Gothic" panose="020B0502020202020204" pitchFamily="34" charset="0"/>
              </a:rPr>
              <a:t> light»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78EE2D3-E621-9849-83B6-12F772D7F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579" y="2382267"/>
            <a:ext cx="3021665" cy="355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465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08C696CA-CA3C-B341-A807-64D52A4D50D5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5.png">
            <a:extLst>
              <a:ext uri="{FF2B5EF4-FFF2-40B4-BE49-F238E27FC236}">
                <a16:creationId xmlns:a16="http://schemas.microsoft.com/office/drawing/2014/main" id="{B1201B8A-EA08-F449-94B3-B0E881AE7F9D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CAB89EA-5922-4E44-B438-6B797DB5FC4E}"/>
              </a:ext>
            </a:extLst>
          </p:cNvPr>
          <p:cNvSpPr/>
          <p:nvPr/>
        </p:nvSpPr>
        <p:spPr>
          <a:xfrm>
            <a:off x="159027" y="200177"/>
            <a:ext cx="3272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</a:t>
            </a:r>
            <a:r>
              <a:rPr lang="it-IT" sz="2400" b="1" dirty="0" err="1">
                <a:latin typeface="Century Gothic" panose="020B0502020202020204" pitchFamily="34" charset="0"/>
              </a:rPr>
              <a:t>Discrimination</a:t>
            </a:r>
            <a:r>
              <a:rPr lang="it-IT" sz="2400" b="1" dirty="0">
                <a:latin typeface="Century Gothic" panose="020B0502020202020204" pitchFamily="34" charset="0"/>
              </a:rPr>
              <a:t> light»</a:t>
            </a:r>
            <a:endParaRPr lang="it-IT" dirty="0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C8E84B12-5D22-CE4B-A0E7-6BBF0952D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222" y="922733"/>
            <a:ext cx="8011573" cy="5735088"/>
          </a:xfrm>
          <a:noFill/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Pubblicare foto senza il consenso della persona rappresentata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Commentare un’immagine di un amico/un’amica in maniera offensiva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Postare una foto di classe con autorizzazione dei compagni/e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Usare account aperti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Fare un account fake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Etichettare con appellativi che riconducono a caratteristiche fisiche di una persona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Scambiare comunicazioni con utenti sconosciuti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Deridere un/a compagno/a di classe nei commenti di un post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Scrivere degli insulti sotto ad una foto di un/una influencer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Fare apprezzamenti di elementi fisici di una persona che non si conosce, sotto ad un post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Creare un gruppo WhatsApp non includendo dei compagni/e di classe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Discutere su un tema di interesse in Direct con un amico/a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Offendere parenti in una chat pubblica di un videogame online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Condividere un post di una notizia ufficiale di cronaca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endParaRPr lang="it-IT" sz="1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endParaRPr lang="it-IT" sz="1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84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5251988" y="1044661"/>
            <a:ext cx="3591563" cy="326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it-IT" sz="2000" dirty="0">
                <a:latin typeface="Century Gothic" charset="0"/>
                <a:ea typeface="Century Gothic" charset="0"/>
                <a:cs typeface="Century Gothic" charset="0"/>
              </a:rPr>
              <a:t>L’intervento formativo proposto vuole favorire </a:t>
            </a:r>
            <a:r>
              <a:rPr lang="it-IT" sz="2000" b="1" dirty="0">
                <a:latin typeface="Century Gothic" charset="0"/>
                <a:ea typeface="Century Gothic" charset="0"/>
                <a:cs typeface="Century Gothic" charset="0"/>
              </a:rPr>
              <a:t>l’educazione alla responsabilità personale per il contrasto di ogni atto discriminatorio</a:t>
            </a:r>
            <a:r>
              <a:rPr lang="it-IT" sz="2000" dirty="0">
                <a:latin typeface="Century Gothic" charset="0"/>
                <a:ea typeface="Century Gothic" charset="0"/>
                <a:cs typeface="Century Gothic" charset="0"/>
              </a:rPr>
              <a:t> di genere nelle comunicazioni digitali. </a:t>
            </a: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CEE076D6-ACF5-914D-9359-9F21988A93D5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5.png">
            <a:extLst>
              <a:ext uri="{FF2B5EF4-FFF2-40B4-BE49-F238E27FC236}">
                <a16:creationId xmlns:a16="http://schemas.microsoft.com/office/drawing/2014/main" id="{405CAD15-4611-3344-83BF-613AB0DE440F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D94D6AC-D858-0447-9DC2-6C385454FC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49" y="1004788"/>
            <a:ext cx="4795457" cy="3191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068843F-6ED5-554D-B619-9F07FCFCE711}"/>
              </a:ext>
            </a:extLst>
          </p:cNvPr>
          <p:cNvSpPr/>
          <p:nvPr/>
        </p:nvSpPr>
        <p:spPr>
          <a:xfrm>
            <a:off x="300449" y="4310107"/>
            <a:ext cx="8543102" cy="2342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</a:pPr>
            <a:r>
              <a:rPr lang="it-IT" sz="2000" dirty="0">
                <a:latin typeface="Century Gothic" charset="0"/>
                <a:ea typeface="Century Gothic" charset="0"/>
                <a:cs typeface="Century Gothic" charset="0"/>
              </a:rPr>
              <a:t>Consiste in un progetto di sensibilizzazione, prevenzione e formazione rivolto a studenti e studentesse degli Istituti Scolastici Secondari di Primo e Secondo Grado sul territorio nazionale, attraverso il coinvolgimento attivo di insegnanti, educatori e genitori.</a:t>
            </a:r>
          </a:p>
        </p:txBody>
      </p:sp>
    </p:spTree>
    <p:extLst>
      <p:ext uri="{BB962C8B-B14F-4D97-AF65-F5344CB8AC3E}">
        <p14:creationId xmlns:p14="http://schemas.microsoft.com/office/powerpoint/2010/main" val="999118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8FF6FA43-FE2C-264B-81B8-F454A94F7F5E}"/>
              </a:ext>
            </a:extLst>
          </p:cNvPr>
          <p:cNvSpPr/>
          <p:nvPr/>
        </p:nvSpPr>
        <p:spPr>
          <a:xfrm>
            <a:off x="553916" y="1165585"/>
            <a:ext cx="8036168" cy="3265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it-IT" sz="2000" kern="50" dirty="0"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Nella slide precedente sono elencati una serie di comportamenti. Viene richiesto ai/alle partecipanti di collocarli, nella slide successiva, tenendo conto dello schema riportato di seguito, secondo i diversi colori del semaforo: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it-IT" sz="2000" b="1" kern="5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Rosso</a:t>
            </a:r>
            <a:r>
              <a:rPr lang="it-IT" sz="2000" kern="50" dirty="0"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= comportamenti ritenuti discriminatori.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it-IT" sz="2000" b="1" kern="50" dirty="0">
                <a:solidFill>
                  <a:srgbClr val="FFC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Giallo</a:t>
            </a:r>
            <a:r>
              <a:rPr lang="it-IT" sz="2000" kern="50" dirty="0"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= comportamenti non ritenuti discriminatori, ma rischiosi.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it-IT" sz="2000" b="1" kern="50" dirty="0">
                <a:solidFill>
                  <a:srgbClr val="00B05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Verde</a:t>
            </a:r>
            <a:r>
              <a:rPr lang="it-IT" sz="2000" kern="50" dirty="0"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= comportamenti ritenuti né discriminatori, né rischiosi.</a:t>
            </a: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7630A6B5-3FB0-2C49-BACE-987E7D9669BB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5.png">
            <a:extLst>
              <a:ext uri="{FF2B5EF4-FFF2-40B4-BE49-F238E27FC236}">
                <a16:creationId xmlns:a16="http://schemas.microsoft.com/office/drawing/2014/main" id="{1AA78504-6DE9-7A4C-8641-FBC7B841A2CD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A17F87D-DB84-3447-B1DD-C21666207C4B}"/>
              </a:ext>
            </a:extLst>
          </p:cNvPr>
          <p:cNvSpPr/>
          <p:nvPr/>
        </p:nvSpPr>
        <p:spPr>
          <a:xfrm>
            <a:off x="594627" y="4747925"/>
            <a:ext cx="8036168" cy="18889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b="1" kern="50" dirty="0"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 risultati sono poi discussi in plenaria sulla base delle differenti valutazioni fatte dai ragazzi e dalle ragazze. </a:t>
            </a:r>
            <a:r>
              <a:rPr lang="it-IT" sz="2000" dirty="0">
                <a:latin typeface="Century Gothic" charset="0"/>
                <a:cs typeface="Arial" charset="0"/>
              </a:rPr>
              <a:t>Al termine dell’attività è importante farli/e riflettere su quali siano le possibili conseguenze dei loro comportamenti.</a:t>
            </a:r>
            <a:endParaRPr lang="it-IT" sz="2000" dirty="0">
              <a:cs typeface="Arial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0D139B1-70EA-1C4A-A7CD-A962B32912D8}"/>
              </a:ext>
            </a:extLst>
          </p:cNvPr>
          <p:cNvSpPr/>
          <p:nvPr/>
        </p:nvSpPr>
        <p:spPr>
          <a:xfrm>
            <a:off x="159027" y="200177"/>
            <a:ext cx="3272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</a:t>
            </a:r>
            <a:r>
              <a:rPr lang="it-IT" sz="2400" b="1" dirty="0" err="1">
                <a:latin typeface="Century Gothic" panose="020B0502020202020204" pitchFamily="34" charset="0"/>
              </a:rPr>
              <a:t>Discrimination</a:t>
            </a:r>
            <a:r>
              <a:rPr lang="it-IT" sz="2400" b="1" dirty="0">
                <a:latin typeface="Century Gothic" panose="020B0502020202020204" pitchFamily="34" charset="0"/>
              </a:rPr>
              <a:t> light»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7300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a 7">
            <a:extLst>
              <a:ext uri="{FF2B5EF4-FFF2-40B4-BE49-F238E27FC236}">
                <a16:creationId xmlns:a16="http://schemas.microsoft.com/office/drawing/2014/main" id="{FEA25682-4F3B-E941-B5A3-BB2D6C4988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11005"/>
              </p:ext>
            </p:extLst>
          </p:nvPr>
        </p:nvGraphicFramePr>
        <p:xfrm>
          <a:off x="304520" y="114722"/>
          <a:ext cx="8503422" cy="6504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474">
                  <a:extLst>
                    <a:ext uri="{9D8B030D-6E8A-4147-A177-3AD203B41FA5}">
                      <a16:colId xmlns:a16="http://schemas.microsoft.com/office/drawing/2014/main" val="3670288233"/>
                    </a:ext>
                  </a:extLst>
                </a:gridCol>
                <a:gridCol w="2834474">
                  <a:extLst>
                    <a:ext uri="{9D8B030D-6E8A-4147-A177-3AD203B41FA5}">
                      <a16:colId xmlns:a16="http://schemas.microsoft.com/office/drawing/2014/main" val="4154195331"/>
                    </a:ext>
                  </a:extLst>
                </a:gridCol>
                <a:gridCol w="2834474">
                  <a:extLst>
                    <a:ext uri="{9D8B030D-6E8A-4147-A177-3AD203B41FA5}">
                      <a16:colId xmlns:a16="http://schemas.microsoft.com/office/drawing/2014/main" val="1558734849"/>
                    </a:ext>
                  </a:extLst>
                </a:gridCol>
              </a:tblGrid>
              <a:tr h="1878797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763293"/>
                  </a:ext>
                </a:extLst>
              </a:tr>
              <a:tr h="578179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11011"/>
                  </a:ext>
                </a:extLst>
              </a:tr>
              <a:tr h="578179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350364"/>
                  </a:ext>
                </a:extLst>
              </a:tr>
              <a:tr h="578179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3598219"/>
                  </a:ext>
                </a:extLst>
              </a:tr>
              <a:tr h="578179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9554319"/>
                  </a:ext>
                </a:extLst>
              </a:tr>
              <a:tr h="578179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61559"/>
                  </a:ext>
                </a:extLst>
              </a:tr>
              <a:tr h="578179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3854004"/>
                  </a:ext>
                </a:extLst>
              </a:tr>
              <a:tr h="578179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1833817"/>
                  </a:ext>
                </a:extLst>
              </a:tr>
              <a:tr h="578179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0670967"/>
                  </a:ext>
                </a:extLst>
              </a:tr>
            </a:tbl>
          </a:graphicData>
        </a:graphic>
      </p:graphicFrame>
      <p:pic>
        <p:nvPicPr>
          <p:cNvPr id="9" name="image5.png">
            <a:extLst>
              <a:ext uri="{FF2B5EF4-FFF2-40B4-BE49-F238E27FC236}">
                <a16:creationId xmlns:a16="http://schemas.microsoft.com/office/drawing/2014/main" id="{801F4BB2-B5AC-114B-8878-CB8364023A5D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99589" y="182120"/>
            <a:ext cx="708356" cy="699034"/>
          </a:xfrm>
          <a:prstGeom prst="rect">
            <a:avLst/>
          </a:prstGeom>
          <a:ln/>
        </p:spPr>
      </p:pic>
      <p:pic>
        <p:nvPicPr>
          <p:cNvPr id="4098" name="Picture 2" descr="Traffic Light, Red, Yellow, Green, Lamp, Light, Road">
            <a:extLst>
              <a:ext uri="{FF2B5EF4-FFF2-40B4-BE49-F238E27FC236}">
                <a16:creationId xmlns:a16="http://schemas.microsoft.com/office/drawing/2014/main" id="{1A6E8B06-44A2-1A46-A582-49262F8AC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1" t="65639" r="16412" b="1"/>
          <a:stretch/>
        </p:blipFill>
        <p:spPr bwMode="auto">
          <a:xfrm rot="5400000">
            <a:off x="6673248" y="272750"/>
            <a:ext cx="1342201" cy="136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raffic Light, Red, Yellow, Green, Lamp, Light, Road">
            <a:extLst>
              <a:ext uri="{FF2B5EF4-FFF2-40B4-BE49-F238E27FC236}">
                <a16:creationId xmlns:a16="http://schemas.microsoft.com/office/drawing/2014/main" id="{F0B62C87-E10D-FB46-8C98-E062BB75A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0" r="15735" b="65854"/>
          <a:stretch/>
        </p:blipFill>
        <p:spPr bwMode="auto">
          <a:xfrm rot="5400000">
            <a:off x="1093516" y="286079"/>
            <a:ext cx="1328452" cy="132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raffic Light, Red, Yellow, Green, Lamp, Light, Road">
            <a:extLst>
              <a:ext uri="{FF2B5EF4-FFF2-40B4-BE49-F238E27FC236}">
                <a16:creationId xmlns:a16="http://schemas.microsoft.com/office/drawing/2014/main" id="{E2014E07-E93C-294A-9968-D186CDF39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5" t="32997" r="15300" b="32980"/>
          <a:stretch/>
        </p:blipFill>
        <p:spPr bwMode="auto">
          <a:xfrm rot="5400000">
            <a:off x="3900901" y="292954"/>
            <a:ext cx="1342199" cy="132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7561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E8AA29-A27E-40A8-A397-DF50C5F10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222" y="922733"/>
            <a:ext cx="8011573" cy="5735088"/>
          </a:xfrm>
          <a:noFill/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dirty="0">
                <a:ln>
                  <a:solidFill>
                    <a:srgbClr val="FFA501"/>
                  </a:solidFill>
                </a:ln>
                <a:solidFill>
                  <a:srgbClr val="FFC000"/>
                </a:solidFill>
                <a:latin typeface="Century Gothic" panose="020B0502020202020204" pitchFamily="34" charset="0"/>
              </a:rPr>
              <a:t>Pubblicare foto senza il consenso della persona rappresentata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entury Gothic" panose="020B0502020202020204" pitchFamily="34" charset="0"/>
              </a:rPr>
              <a:t>Commentare un’immagine di un amico/un’amica in maniera offensiva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entury Gothic" panose="020B0502020202020204" pitchFamily="34" charset="0"/>
              </a:rPr>
              <a:t>Postare una foto di classe con autorizzazione dei compagni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dirty="0">
                <a:ln>
                  <a:solidFill>
                    <a:srgbClr val="FFA501"/>
                  </a:solidFill>
                </a:ln>
                <a:solidFill>
                  <a:srgbClr val="FFC000"/>
                </a:solidFill>
                <a:latin typeface="Century Gothic" panose="020B0502020202020204" pitchFamily="34" charset="0"/>
              </a:rPr>
              <a:t>Usare account aperti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dirty="0">
                <a:ln>
                  <a:solidFill>
                    <a:srgbClr val="FFA501"/>
                  </a:solidFill>
                </a:ln>
                <a:solidFill>
                  <a:srgbClr val="FFC000"/>
                </a:solidFill>
                <a:latin typeface="Century Gothic" panose="020B0502020202020204" pitchFamily="34" charset="0"/>
              </a:rPr>
              <a:t>Fare un account fake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entury Gothic" panose="020B0502020202020204" pitchFamily="34" charset="0"/>
              </a:rPr>
              <a:t>Etichettare con appellativi che riconducono a caratteristiche fisiche di una persona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dirty="0">
                <a:ln>
                  <a:solidFill>
                    <a:srgbClr val="FFA501"/>
                  </a:solidFill>
                </a:ln>
                <a:solidFill>
                  <a:srgbClr val="FFC000"/>
                </a:solidFill>
                <a:latin typeface="Century Gothic" panose="020B0502020202020204" pitchFamily="34" charset="0"/>
              </a:rPr>
              <a:t>Scambiare comunicazioni con utenti sconosciuti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entury Gothic" panose="020B0502020202020204" pitchFamily="34" charset="0"/>
              </a:rPr>
              <a:t>Deridere un compagno/a di classe nei commenti di un post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entury Gothic" panose="020B0502020202020204" pitchFamily="34" charset="0"/>
              </a:rPr>
              <a:t>Scrivere degli insulti sotto ad una foto di un influencer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entury Gothic" panose="020B0502020202020204" pitchFamily="34" charset="0"/>
              </a:rPr>
              <a:t>Fare apprezzamenti di elementi fisici di una persona che non si conosce, sotto ad un post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entury Gothic" panose="020B0502020202020204" pitchFamily="34" charset="0"/>
              </a:rPr>
              <a:t>Creare un gruppo WhatsApp non includendo dei compagni/e di classe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entury Gothic" panose="020B0502020202020204" pitchFamily="34" charset="0"/>
              </a:rPr>
              <a:t>Discutere su un tema di interesse in Direct con un amico/a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entury Gothic" panose="020B0502020202020204" pitchFamily="34" charset="0"/>
              </a:rPr>
              <a:t>Offendere parenti in una chat pubblica di un videogame online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entury Gothic" panose="020B0502020202020204" pitchFamily="34" charset="0"/>
              </a:rPr>
              <a:t>Condividere un post di una notizia ufficiale di cronaca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endParaRPr lang="it-IT" sz="14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endParaRPr lang="it-IT" sz="1800" dirty="0">
              <a:latin typeface="Century Gothic" panose="020B0502020202020204" pitchFamily="34" charset="0"/>
            </a:endParaRP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08C696CA-CA3C-B341-A807-64D52A4D50D5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5.png">
            <a:extLst>
              <a:ext uri="{FF2B5EF4-FFF2-40B4-BE49-F238E27FC236}">
                <a16:creationId xmlns:a16="http://schemas.microsoft.com/office/drawing/2014/main" id="{B1201B8A-EA08-F449-94B3-B0E881AE7F9D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81925C75-5156-8547-B331-4F3D1BCD827E}"/>
              </a:ext>
            </a:extLst>
          </p:cNvPr>
          <p:cNvSpPr/>
          <p:nvPr/>
        </p:nvSpPr>
        <p:spPr>
          <a:xfrm>
            <a:off x="159027" y="200177"/>
            <a:ext cx="3272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</a:t>
            </a:r>
            <a:r>
              <a:rPr lang="it-IT" sz="2400" b="1" dirty="0" err="1">
                <a:latin typeface="Century Gothic" panose="020B0502020202020204" pitchFamily="34" charset="0"/>
              </a:rPr>
              <a:t>Discrimination</a:t>
            </a:r>
            <a:r>
              <a:rPr lang="it-IT" sz="2400" b="1" dirty="0">
                <a:latin typeface="Century Gothic" panose="020B0502020202020204" pitchFamily="34" charset="0"/>
              </a:rPr>
              <a:t> light»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86608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FBDBED54-1B97-7B41-81A2-06AC7E8B43C5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5.png">
            <a:extLst>
              <a:ext uri="{FF2B5EF4-FFF2-40B4-BE49-F238E27FC236}">
                <a16:creationId xmlns:a16="http://schemas.microsoft.com/office/drawing/2014/main" id="{68211824-98E2-6949-8F22-0CB9EA231BAB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pic>
        <p:nvPicPr>
          <p:cNvPr id="1026" name="Picture 2" descr="Segno, Cautela, Avviso, Pericolo, Sicurezza, Rischio">
            <a:extLst>
              <a:ext uri="{FF2B5EF4-FFF2-40B4-BE49-F238E27FC236}">
                <a16:creationId xmlns:a16="http://schemas.microsoft.com/office/drawing/2014/main" id="{294BD44F-9741-9A49-8028-1070FD849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104" y="2269932"/>
            <a:ext cx="1399553" cy="123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588F8BDF-FB2C-A94E-8B3F-3F75D3418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104" y="4103652"/>
            <a:ext cx="8044070" cy="2202219"/>
          </a:xfr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it-IT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Per esempio:</a:t>
            </a:r>
          </a:p>
          <a:p>
            <a:pPr>
              <a:lnSpc>
                <a:spcPct val="150000"/>
              </a:lnSpc>
            </a:pPr>
            <a:r>
              <a:rPr lang="it-IT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Pubblicare foto senza il consenso della persona rappresentata</a:t>
            </a:r>
          </a:p>
          <a:p>
            <a:pPr>
              <a:lnSpc>
                <a:spcPct val="150000"/>
              </a:lnSpc>
            </a:pPr>
            <a:r>
              <a:rPr lang="it-IT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Usare account aperti</a:t>
            </a:r>
          </a:p>
          <a:p>
            <a:pPr>
              <a:lnSpc>
                <a:spcPct val="150000"/>
              </a:lnSpc>
            </a:pPr>
            <a:r>
              <a:rPr lang="it-IT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Fare un account </a:t>
            </a:r>
            <a:r>
              <a:rPr lang="it-IT" sz="1600" i="1" dirty="0">
                <a:solidFill>
                  <a:schemeClr val="tx1"/>
                </a:solidFill>
                <a:latin typeface="Century Gothic" panose="020B0502020202020204" pitchFamily="34" charset="0"/>
              </a:rPr>
              <a:t>fake</a:t>
            </a:r>
          </a:p>
          <a:p>
            <a:pPr>
              <a:lnSpc>
                <a:spcPct val="150000"/>
              </a:lnSpc>
            </a:pPr>
            <a:r>
              <a:rPr lang="it-IT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Scambiare comunicazioni con utenti sconosciuti</a:t>
            </a:r>
            <a:endParaRPr lang="it-IT" sz="16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endParaRPr lang="it-IT" sz="1800" dirty="0">
              <a:latin typeface="Century Gothic" panose="020B0502020202020204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6C2A161-7DE5-6342-B52D-EB10AF050B11}"/>
              </a:ext>
            </a:extLst>
          </p:cNvPr>
          <p:cNvSpPr/>
          <p:nvPr/>
        </p:nvSpPr>
        <p:spPr>
          <a:xfrm>
            <a:off x="2163732" y="2217134"/>
            <a:ext cx="6467063" cy="1286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i="1" dirty="0">
                <a:latin typeface="Century Gothic" panose="020B0502020202020204" pitchFamily="34" charset="0"/>
              </a:rPr>
              <a:t>Alcuni dei comportamenti evidenziati pur non essendo direttamente discriminatori violano le leggi e la privacy dell’individuo mettendolo a rischio.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A168128-CB21-424B-8855-978EE763E1E0}"/>
              </a:ext>
            </a:extLst>
          </p:cNvPr>
          <p:cNvSpPr/>
          <p:nvPr/>
        </p:nvSpPr>
        <p:spPr>
          <a:xfrm>
            <a:off x="159027" y="200177"/>
            <a:ext cx="3272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</a:t>
            </a:r>
            <a:r>
              <a:rPr lang="it-IT" sz="2400" b="1" dirty="0" err="1">
                <a:latin typeface="Century Gothic" panose="020B0502020202020204" pitchFamily="34" charset="0"/>
              </a:rPr>
              <a:t>Discrimination</a:t>
            </a:r>
            <a:r>
              <a:rPr lang="it-IT" sz="2400" b="1" dirty="0">
                <a:latin typeface="Century Gothic" panose="020B0502020202020204" pitchFamily="34" charset="0"/>
              </a:rPr>
              <a:t> light»</a:t>
            </a:r>
            <a:endParaRPr lang="it-IT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EF33DDF-D299-421A-A1B8-CAAA48557249}"/>
              </a:ext>
            </a:extLst>
          </p:cNvPr>
          <p:cNvSpPr/>
          <p:nvPr/>
        </p:nvSpPr>
        <p:spPr>
          <a:xfrm>
            <a:off x="905263" y="1574338"/>
            <a:ext cx="8238737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it-IT" sz="2000" kern="50" dirty="0"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Nella slide precedente sono mostrate le associazioni corrette:</a:t>
            </a:r>
          </a:p>
        </p:txBody>
      </p:sp>
    </p:spTree>
    <p:extLst>
      <p:ext uri="{BB962C8B-B14F-4D97-AF65-F5344CB8AC3E}">
        <p14:creationId xmlns:p14="http://schemas.microsoft.com/office/powerpoint/2010/main" val="17229657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5DA7975-5DB1-BF4B-A466-370D14402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18" y="1700448"/>
            <a:ext cx="4214580" cy="3961704"/>
          </a:xfrm>
          <a:prstGeom prst="rect">
            <a:avLst/>
          </a:prstGeom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7CEFFB0F-5186-DD42-8B7C-47C9663613A1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5.png">
            <a:extLst>
              <a:ext uri="{FF2B5EF4-FFF2-40B4-BE49-F238E27FC236}">
                <a16:creationId xmlns:a16="http://schemas.microsoft.com/office/drawing/2014/main" id="{7BEEDD14-11F6-D34F-9DAF-06FB5E1D1655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02431B1D-B9FF-424A-BC0F-B9962F5CEC85}"/>
              </a:ext>
            </a:extLst>
          </p:cNvPr>
          <p:cNvSpPr/>
          <p:nvPr/>
        </p:nvSpPr>
        <p:spPr>
          <a:xfrm>
            <a:off x="4373607" y="1583963"/>
            <a:ext cx="4558275" cy="419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it-IT" dirty="0">
                <a:latin typeface="Century Gothic" panose="020B0502020202020204" pitchFamily="34" charset="0"/>
                <a:cs typeface="Arial" charset="0"/>
              </a:rPr>
              <a:t>Lo scopo dell’attività è di provare ad individuare strategie preventive di gestione del problema, attraverso una riflessione sulle cause e sui sentimenti coinvolti. Questo affinchè gli studenti e le studentesse possano mettere in atto comportamenti di maggiore tutela personale, aumentando anche la propria efficacia in alcune specifiche situazioni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4F0093A-566B-4C4F-A1AE-AD131CFC9C11}"/>
              </a:ext>
            </a:extLst>
          </p:cNvPr>
          <p:cNvSpPr/>
          <p:nvPr/>
        </p:nvSpPr>
        <p:spPr>
          <a:xfrm>
            <a:off x="401470" y="175379"/>
            <a:ext cx="4238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«La Bussola delle Emozioni»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03225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>
            <a:extLst>
              <a:ext uri="{FF2B5EF4-FFF2-40B4-BE49-F238E27FC236}">
                <a16:creationId xmlns:a16="http://schemas.microsoft.com/office/drawing/2014/main" id="{39230509-095A-4B40-B8D0-E5B3A08BAB05}"/>
              </a:ext>
            </a:extLst>
          </p:cNvPr>
          <p:cNvSpPr/>
          <p:nvPr/>
        </p:nvSpPr>
        <p:spPr>
          <a:xfrm>
            <a:off x="159027" y="162144"/>
            <a:ext cx="4238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«La Bussola delle Emozioni»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BCCA54D-26E7-BD47-A625-91E52AE97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851" y="870249"/>
            <a:ext cx="3793673" cy="3468501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0A18093-FE59-5442-B16E-8EAB4F0DBD2A}"/>
              </a:ext>
            </a:extLst>
          </p:cNvPr>
          <p:cNvSpPr/>
          <p:nvPr/>
        </p:nvSpPr>
        <p:spPr>
          <a:xfrm>
            <a:off x="534567" y="4353740"/>
            <a:ext cx="8307093" cy="2342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latin typeface="Century Gothic" panose="020B0502020202020204" pitchFamily="34" charset="0"/>
              </a:rPr>
              <a:t>L’obiettivo dell’attività è quello di favorire: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it-IT" sz="2000" dirty="0">
                <a:latin typeface="Century Gothic" panose="020B0502020202020204" pitchFamily="34" charset="0"/>
              </a:rPr>
              <a:t>La comprensione dei punti di vista e delle emozioni altrui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it-IT" sz="2000" dirty="0">
                <a:latin typeface="Century Gothic" panose="020B0502020202020204" pitchFamily="34" charset="0"/>
              </a:rPr>
              <a:t>L’empatia con la vittima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it-IT" sz="2000" dirty="0">
                <a:latin typeface="Century Gothic" panose="020B0502020202020204" pitchFamily="34" charset="0"/>
              </a:rPr>
              <a:t>La consapevolezza dell’esistenza, all’interno di un quadro relazionale, dell’aggressore, dei testimoni diretti e di se stessi.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D676452B-BAD1-FE4D-A49B-A8E4FE8145AE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5.png">
            <a:extLst>
              <a:ext uri="{FF2B5EF4-FFF2-40B4-BE49-F238E27FC236}">
                <a16:creationId xmlns:a16="http://schemas.microsoft.com/office/drawing/2014/main" id="{90D6ABA1-009D-0E49-A731-949DC13D328A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0215933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AF33B1-7B12-4045-B84E-3AD171638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70" y="849406"/>
            <a:ext cx="4011481" cy="878089"/>
          </a:xfrm>
        </p:spPr>
        <p:txBody>
          <a:bodyPr>
            <a:normAutofit/>
          </a:bodyPr>
          <a:lstStyle/>
          <a:p>
            <a:r>
              <a:rPr lang="en-US" sz="2800" b="1" i="1" dirty="0">
                <a:latin typeface="Century Gothic" panose="020B0502020202020204" pitchFamily="34" charset="0"/>
              </a:rPr>
              <a:t>Come </a:t>
            </a:r>
            <a:r>
              <a:rPr lang="en-US" sz="2800" b="1" i="1" dirty="0" err="1">
                <a:latin typeface="Century Gothic" panose="020B0502020202020204" pitchFamily="34" charset="0"/>
              </a:rPr>
              <a:t>si</a:t>
            </a:r>
            <a:r>
              <a:rPr lang="en-US" sz="2800" b="1" i="1" dirty="0">
                <a:latin typeface="Century Gothic" panose="020B0502020202020204" pitchFamily="34" charset="0"/>
              </a:rPr>
              <a:t> </a:t>
            </a:r>
            <a:r>
              <a:rPr lang="en-US" sz="2800" b="1" i="1" dirty="0" err="1">
                <a:latin typeface="Century Gothic" panose="020B0502020202020204" pitchFamily="34" charset="0"/>
              </a:rPr>
              <a:t>procede</a:t>
            </a:r>
            <a:r>
              <a:rPr lang="en-US" sz="2800" b="1" i="1" dirty="0">
                <a:latin typeface="Century Gothic" panose="020B0502020202020204" pitchFamily="34" charset="0"/>
              </a:rPr>
              <a:t> …</a:t>
            </a:r>
            <a:endParaRPr lang="it-IT" sz="2800" b="1" i="1" dirty="0">
              <a:latin typeface="Century Gothic" panose="020B05020202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3A8F54-E77C-412C-9566-272E2D503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681" y="1566031"/>
            <a:ext cx="8725292" cy="503345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it-IT" sz="1800" b="1" dirty="0">
                <a:latin typeface="Century Gothic" panose="020B0502020202020204" pitchFamily="34" charset="0"/>
              </a:rPr>
              <a:t>Ciascun ragazzo/a ascolta la lettura dell’insegnante della storia di Enrico </a:t>
            </a:r>
            <a:r>
              <a:rPr lang="it-IT" sz="1800" b="1" i="1" dirty="0">
                <a:latin typeface="Century Gothic" panose="020B0502020202020204" pitchFamily="34" charset="0"/>
              </a:rPr>
              <a:t>(step 1)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it-IT" sz="1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Al termine della lettura viene chiesto loro di individuare le emozioni che possono aver provato Enrico, Chiara, compagni e compagne, insegnanti e genitori e, infine, loro stessi che hanno ascoltato la storia </a:t>
            </a:r>
            <a:r>
              <a:rPr lang="it-IT" sz="180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(step 2 e 3). 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Nel fare questo esercizio i/le ragazzi/e possono aiutarsi con la lettura della bussola delle emozioni, che segue la slide degli step 2 e 3.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it-IT" sz="1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Si confrontano le opinioni  emerse in risposta alle domande sui protagonisti dell’episodio  </a:t>
            </a:r>
            <a:r>
              <a:rPr lang="it-IT" sz="180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(step 4)</a:t>
            </a:r>
          </a:p>
          <a:p>
            <a:pPr>
              <a:lnSpc>
                <a:spcPct val="150000"/>
              </a:lnSpc>
            </a:pPr>
            <a:r>
              <a:rPr lang="it-IT" sz="1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Al termine si individuano le possibili modalità di intervento della classe a supporto di chi è vittima di discriminazione di genere in rete </a:t>
            </a:r>
            <a:r>
              <a:rPr lang="it-IT" sz="180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(step 5)</a:t>
            </a: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BCC761E7-D25A-834A-AFF0-88F96A2359A0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5.png">
            <a:extLst>
              <a:ext uri="{FF2B5EF4-FFF2-40B4-BE49-F238E27FC236}">
                <a16:creationId xmlns:a16="http://schemas.microsoft.com/office/drawing/2014/main" id="{804ABFB7-F5C3-F44F-AABA-A376277D5EF4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7259F500-5F13-FC4D-9DA2-DDCC7D6E2174}"/>
              </a:ext>
            </a:extLst>
          </p:cNvPr>
          <p:cNvSpPr/>
          <p:nvPr/>
        </p:nvSpPr>
        <p:spPr>
          <a:xfrm>
            <a:off x="401470" y="175379"/>
            <a:ext cx="4238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«La Bussola delle Emozioni»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2010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1320C3C2-A895-0446-B622-52B626D4FAB6}"/>
              </a:ext>
            </a:extLst>
          </p:cNvPr>
          <p:cNvSpPr/>
          <p:nvPr/>
        </p:nvSpPr>
        <p:spPr>
          <a:xfrm>
            <a:off x="2107717" y="1265040"/>
            <a:ext cx="6877256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it-IT" sz="2000" dirty="0">
                <a:latin typeface="Century Gothic" charset="0"/>
                <a:cs typeface="Arial" charset="0"/>
              </a:rPr>
              <a:t>Una storia vera: </a:t>
            </a:r>
          </a:p>
          <a:p>
            <a:pPr algn="just">
              <a:spcBef>
                <a:spcPts val="600"/>
              </a:spcBef>
              <a:defRPr/>
            </a:pPr>
            <a:r>
              <a:rPr lang="it-IT" sz="2000" b="1" dirty="0">
                <a:latin typeface="Century Gothic" panose="020B0502020202020204" pitchFamily="34" charset="0"/>
                <a:cs typeface="Arial" charset="0"/>
              </a:rPr>
              <a:t>«</a:t>
            </a:r>
            <a:r>
              <a:rPr lang="it-IT" sz="2000" b="1" dirty="0">
                <a:latin typeface="Century Gothic" panose="020B0502020202020204" pitchFamily="34" charset="0"/>
              </a:rPr>
              <a:t>Enrico, 15 anni, ha una sorella di 13 anni che va a prendere a scuola tutti i giorni e incontra spesso una sua compagna, Chiara, che vuole conoscere. Enrico inizia a pressare Chiara chiedendole di inviargli foto e video intimi. Chiara accetta di inviargli un video, a patto che lui dopo averlo visionato, lo cancelli. Dopo il primo invio, Enrico ricomincia a pressare la ragazza per averne altri. In seguito alle pressioni, Chiara blocca Enrico su tutti i profili social per cercare di sottrarsi a queste richieste. Il ragazzo si offende e per ripicca diffonde le foto e i video privati, video che circolano fra i compagni di scuola e arrivano sino alle insegnanti di Chiara, e da questi lei lo viene a sapere. Viene coinvolta la Polizia Postale. Al momento della perquisizione, Enrico si sente….»</a:t>
            </a:r>
            <a:r>
              <a:rPr lang="it-IT" sz="2000" b="1" dirty="0">
                <a:solidFill>
                  <a:schemeClr val="accent1"/>
                </a:solidFill>
                <a:latin typeface="Century Gothic" panose="020B0502020202020204" pitchFamily="34" charset="0"/>
                <a:cs typeface="Arial" charset="0"/>
              </a:rPr>
              <a:t> </a:t>
            </a:r>
            <a:endParaRPr lang="it-IT" sz="2000" b="1" dirty="0">
              <a:solidFill>
                <a:srgbClr val="FF0000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09213F5-F1E3-8049-8926-ECEEC51118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498" y="1442642"/>
            <a:ext cx="1921738" cy="1053859"/>
          </a:xfrm>
          <a:prstGeom prst="rect">
            <a:avLst/>
          </a:prstGeom>
        </p:spPr>
      </p:pic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DC70EADB-6A8A-9240-B178-1936DB22D7DF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5.png">
            <a:extLst>
              <a:ext uri="{FF2B5EF4-FFF2-40B4-BE49-F238E27FC236}">
                <a16:creationId xmlns:a16="http://schemas.microsoft.com/office/drawing/2014/main" id="{88EAAFAB-F111-3743-A0F4-48139045DD4E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3504E23A-B25B-9645-9730-C5509F2E6FF5}"/>
              </a:ext>
            </a:extLst>
          </p:cNvPr>
          <p:cNvSpPr/>
          <p:nvPr/>
        </p:nvSpPr>
        <p:spPr>
          <a:xfrm>
            <a:off x="401470" y="175379"/>
            <a:ext cx="4238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«La Bussola delle Emozioni»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33065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AF33B1-7B12-4045-B84E-3AD171638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70" y="849406"/>
            <a:ext cx="4011481" cy="878089"/>
          </a:xfrm>
        </p:spPr>
        <p:txBody>
          <a:bodyPr>
            <a:normAutofit/>
          </a:bodyPr>
          <a:lstStyle/>
          <a:p>
            <a:r>
              <a:rPr lang="en-US" sz="2800" b="1" i="1" dirty="0">
                <a:latin typeface="Century Gothic" panose="020B0502020202020204" pitchFamily="34" charset="0"/>
              </a:rPr>
              <a:t>Come </a:t>
            </a:r>
            <a:r>
              <a:rPr lang="en-US" sz="2800" b="1" i="1" dirty="0" err="1">
                <a:latin typeface="Century Gothic" panose="020B0502020202020204" pitchFamily="34" charset="0"/>
              </a:rPr>
              <a:t>si</a:t>
            </a:r>
            <a:r>
              <a:rPr lang="en-US" sz="2800" b="1" i="1" dirty="0">
                <a:latin typeface="Century Gothic" panose="020B0502020202020204" pitchFamily="34" charset="0"/>
              </a:rPr>
              <a:t> </a:t>
            </a:r>
            <a:r>
              <a:rPr lang="en-US" sz="2800" b="1" i="1" dirty="0" err="1">
                <a:latin typeface="Century Gothic" panose="020B0502020202020204" pitchFamily="34" charset="0"/>
              </a:rPr>
              <a:t>procede</a:t>
            </a:r>
            <a:r>
              <a:rPr lang="en-US" sz="2800" b="1" i="1" dirty="0">
                <a:latin typeface="Century Gothic" panose="020B0502020202020204" pitchFamily="34" charset="0"/>
              </a:rPr>
              <a:t> …</a:t>
            </a:r>
            <a:endParaRPr lang="it-IT" sz="2800" b="1" i="1" dirty="0">
              <a:latin typeface="Century Gothic" panose="020B05020202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3A8F54-E77C-412C-9566-272E2D503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681" y="1566031"/>
            <a:ext cx="8725292" cy="503345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it-IT" sz="1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Ciascun ragazzo/a ascolta la lettura dell’insegnante della storia di Enrico </a:t>
            </a:r>
            <a:r>
              <a:rPr lang="it-IT" sz="180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(step 1)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it-IT" sz="1800" b="1" dirty="0">
                <a:latin typeface="Century Gothic" panose="020B0502020202020204" pitchFamily="34" charset="0"/>
              </a:rPr>
              <a:t>Al termine della lettura viene chiesto loro di individuare le emozioni che possono aver provato Enrico, Chiara, compagni e compagne, insegnanti e genitori e, infine, loro stessi che hanno ascoltato la storia </a:t>
            </a:r>
            <a:r>
              <a:rPr lang="it-IT" sz="1800" b="1" i="1" dirty="0">
                <a:latin typeface="Century Gothic" panose="020B0502020202020204" pitchFamily="34" charset="0"/>
              </a:rPr>
              <a:t>(step 2 e 3). </a:t>
            </a:r>
            <a:r>
              <a:rPr lang="it-IT" sz="1800" b="1" dirty="0">
                <a:latin typeface="Century Gothic" panose="020B0502020202020204" pitchFamily="34" charset="0"/>
              </a:rPr>
              <a:t>Nel fare questo esercizio i/le ragazzi/e possono aiutarsi con la lettura della bussola delle emozioni, che segue la slide degli step 2 e 3.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it-IT" sz="1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Si confrontano le opinioni  emerse in risposta alle domande sui protagonisti dell’episodio  </a:t>
            </a:r>
            <a:r>
              <a:rPr lang="it-IT" sz="180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(step 4)</a:t>
            </a:r>
          </a:p>
          <a:p>
            <a:pPr>
              <a:lnSpc>
                <a:spcPct val="150000"/>
              </a:lnSpc>
            </a:pPr>
            <a:r>
              <a:rPr lang="it-IT" sz="1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Al termine si individuano le possibili modalità di intervento della classe a supporto di chi è vittima di discriminazione di genere in rete </a:t>
            </a:r>
            <a:r>
              <a:rPr lang="it-IT" sz="180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(step 5)</a:t>
            </a: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BCC761E7-D25A-834A-AFF0-88F96A2359A0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5.png">
            <a:extLst>
              <a:ext uri="{FF2B5EF4-FFF2-40B4-BE49-F238E27FC236}">
                <a16:creationId xmlns:a16="http://schemas.microsoft.com/office/drawing/2014/main" id="{804ABFB7-F5C3-F44F-AABA-A376277D5EF4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7259F500-5F13-FC4D-9DA2-DDCC7D6E2174}"/>
              </a:ext>
            </a:extLst>
          </p:cNvPr>
          <p:cNvSpPr/>
          <p:nvPr/>
        </p:nvSpPr>
        <p:spPr>
          <a:xfrm>
            <a:off x="401470" y="175379"/>
            <a:ext cx="4238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«La Bussola delle Emozioni»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4708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147CFE9-ADBD-0E42-8D75-9A8F86160B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48"/>
          <a:stretch/>
        </p:blipFill>
        <p:spPr>
          <a:xfrm>
            <a:off x="-1" y="1187016"/>
            <a:ext cx="2034463" cy="113337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A010FA9D-22DD-2D49-A4D2-4C706568E722}"/>
              </a:ext>
            </a:extLst>
          </p:cNvPr>
          <p:cNvSpPr/>
          <p:nvPr/>
        </p:nvSpPr>
        <p:spPr>
          <a:xfrm>
            <a:off x="2034462" y="1512703"/>
            <a:ext cx="68772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Century Gothic" panose="020B0502020202020204" pitchFamily="34" charset="0"/>
              </a:rPr>
              <a:t>Rispondi, su un foglio, alle domande sui protagonisti. Usa la bussola delle emozioni come riferimento da cui attingere.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13153AF-4A45-0942-B502-3711F1411A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47"/>
          <a:stretch/>
        </p:blipFill>
        <p:spPr>
          <a:xfrm>
            <a:off x="0" y="2766884"/>
            <a:ext cx="2034463" cy="113336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B5F3740-9780-194A-BCF1-AA8DCE92F324}"/>
              </a:ext>
            </a:extLst>
          </p:cNvPr>
          <p:cNvSpPr txBox="1"/>
          <p:nvPr/>
        </p:nvSpPr>
        <p:spPr>
          <a:xfrm>
            <a:off x="2121332" y="2879450"/>
            <a:ext cx="679038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it-IT" b="1" dirty="0">
                <a:latin typeface="Century Gothic" panose="020B0502020202020204" pitchFamily="34" charset="0"/>
              </a:rPr>
              <a:t>Come si sente Chiara:</a:t>
            </a:r>
          </a:p>
          <a:p>
            <a:pPr marL="7429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>
                <a:latin typeface="Century Gothic" panose="020B0502020202020204" pitchFamily="34" charset="0"/>
              </a:rPr>
              <a:t>Quando scopre le sue immagini in rete?</a:t>
            </a:r>
          </a:p>
          <a:p>
            <a:pPr marL="7429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>
                <a:latin typeface="Century Gothic" panose="020B0502020202020204" pitchFamily="34" charset="0"/>
              </a:rPr>
              <a:t>Quando decide di  denunciare l’accaduto alla Polizia Postale?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it-IT" b="1" dirty="0">
                <a:latin typeface="Century Gothic" panose="020B0502020202020204" pitchFamily="34" charset="0"/>
              </a:rPr>
              <a:t>Quali saranno le emozioni di Enrico: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>
                <a:latin typeface="Century Gothic" panose="020B0502020202020204" pitchFamily="34" charset="0"/>
              </a:rPr>
              <a:t>Nel ricevere il rifiuto di Chiara?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>
                <a:latin typeface="Century Gothic" panose="020B0502020202020204" pitchFamily="34" charset="0"/>
              </a:rPr>
              <a:t>Nel diffondere immagini di Chiara?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>
                <a:latin typeface="Century Gothic" panose="020B0502020202020204" pitchFamily="34" charset="0"/>
              </a:rPr>
              <a:t>Al momento della perquisizione?</a:t>
            </a:r>
          </a:p>
          <a:p>
            <a:pPr marL="285750" indent="-285750"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it-IT" b="1" dirty="0">
                <a:latin typeface="Century Gothic" panose="020B0502020202020204" pitchFamily="34" charset="0"/>
              </a:rPr>
              <a:t>Come si sentono le persone che assistono all’episodio (compagni e compagne, insegnanti, genitori)? </a:t>
            </a:r>
          </a:p>
          <a:p>
            <a:pPr marL="285750" indent="-285750"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it-IT" b="1" dirty="0">
                <a:latin typeface="Century Gothic" panose="020B0502020202020204" pitchFamily="34" charset="0"/>
              </a:rPr>
              <a:t>Come ti sei  sentito/a tu ad ascoltare/leggere l’episodio? 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1B42D3F7-5CF9-5A49-B9D9-86E80DBA2D55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5.png">
            <a:extLst>
              <a:ext uri="{FF2B5EF4-FFF2-40B4-BE49-F238E27FC236}">
                <a16:creationId xmlns:a16="http://schemas.microsoft.com/office/drawing/2014/main" id="{6594D49A-229D-8E45-AFE2-65BE669A8772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492F1100-1A5D-004E-AF5A-4A8D2AC751D1}"/>
              </a:ext>
            </a:extLst>
          </p:cNvPr>
          <p:cNvSpPr/>
          <p:nvPr/>
        </p:nvSpPr>
        <p:spPr>
          <a:xfrm>
            <a:off x="401470" y="175379"/>
            <a:ext cx="4238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«La Bussola delle Emozioni»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08126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4.googleusercontent.com/hEX91Z0Ak2jK4rLiEMqdOBHBiRYuo-e-IMhTNUy5-jfvM_q5awo9VEKVmRoUaoqmj3qBRVMhcC71LbOg_i5YYvrp9Xn5ekgqvhmnxj4Ay3b7jTSuxuSj1idKoqqCdVRC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2185" y="2205505"/>
            <a:ext cx="4308231" cy="428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234874" y="1139717"/>
            <a:ext cx="7018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latin typeface="Century Gothic" panose="020B0502020202020204" pitchFamily="34" charset="0"/>
              </a:rPr>
              <a:t>Cosa comprende il Kit Formativo?</a:t>
            </a: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9E97F98E-789E-E04D-8D12-9184219846D7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5.png">
            <a:extLst>
              <a:ext uri="{FF2B5EF4-FFF2-40B4-BE49-F238E27FC236}">
                <a16:creationId xmlns:a16="http://schemas.microsoft.com/office/drawing/2014/main" id="{4CA52606-EBE6-E340-BDA1-EB2E1FD32A5F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1077598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>
            <a:extLst>
              <a:ext uri="{FF2B5EF4-FFF2-40B4-BE49-F238E27FC236}">
                <a16:creationId xmlns:a16="http://schemas.microsoft.com/office/drawing/2014/main" id="{1373A031-9025-A74A-BE62-FD2FAF4491FC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4216D02-E239-3945-8A95-6E0939D2F7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0887" y="14991"/>
            <a:ext cx="6826468" cy="685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437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AF33B1-7B12-4045-B84E-3AD171638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70" y="849406"/>
            <a:ext cx="4011481" cy="878089"/>
          </a:xfrm>
        </p:spPr>
        <p:txBody>
          <a:bodyPr>
            <a:normAutofit/>
          </a:bodyPr>
          <a:lstStyle/>
          <a:p>
            <a:r>
              <a:rPr lang="en-US" sz="2800" b="1" i="1" dirty="0">
                <a:latin typeface="Century Gothic" panose="020B0502020202020204" pitchFamily="34" charset="0"/>
              </a:rPr>
              <a:t>Come </a:t>
            </a:r>
            <a:r>
              <a:rPr lang="en-US" sz="2800" b="1" i="1" dirty="0" err="1">
                <a:latin typeface="Century Gothic" panose="020B0502020202020204" pitchFamily="34" charset="0"/>
              </a:rPr>
              <a:t>si</a:t>
            </a:r>
            <a:r>
              <a:rPr lang="en-US" sz="2800" b="1" i="1" dirty="0">
                <a:latin typeface="Century Gothic" panose="020B0502020202020204" pitchFamily="34" charset="0"/>
              </a:rPr>
              <a:t> </a:t>
            </a:r>
            <a:r>
              <a:rPr lang="en-US" sz="2800" b="1" i="1" dirty="0" err="1">
                <a:latin typeface="Century Gothic" panose="020B0502020202020204" pitchFamily="34" charset="0"/>
              </a:rPr>
              <a:t>procede</a:t>
            </a:r>
            <a:r>
              <a:rPr lang="en-US" sz="2800" b="1" i="1" dirty="0">
                <a:latin typeface="Century Gothic" panose="020B0502020202020204" pitchFamily="34" charset="0"/>
              </a:rPr>
              <a:t> …</a:t>
            </a:r>
            <a:endParaRPr lang="it-IT" sz="2800" b="1" i="1" dirty="0">
              <a:latin typeface="Century Gothic" panose="020B05020202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3A8F54-E77C-412C-9566-272E2D503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681" y="1566031"/>
            <a:ext cx="8725292" cy="503345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it-IT" sz="1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Ciascun ragazzo/a ascolta la lettura dell’insegnante della storia di Enrico </a:t>
            </a:r>
            <a:r>
              <a:rPr lang="it-IT" sz="180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(step 1)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it-IT" sz="1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Al termine della lettura viene chiesto loro di individuare le emozioni che possono aver provato Enrico, Chiara, compagni e compagne, insegnanti e genitori e, infine, loro stessi che hanno ascoltato la storia </a:t>
            </a:r>
            <a:r>
              <a:rPr lang="it-IT" sz="180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(step 2 e 3). 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Nel fare questo esercizio i/le ragazzi/e possono aiutarsi con la lettura della bussola delle emozioni, che segue la slide degli step 2 e 3.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it-IT" sz="1800" b="1" dirty="0">
                <a:latin typeface="Century Gothic" panose="020B0502020202020204" pitchFamily="34" charset="0"/>
              </a:rPr>
              <a:t>Si confrontano le opinioni  emerse in risposta alle domande sui protagonisti dell’episodio  </a:t>
            </a:r>
            <a:r>
              <a:rPr lang="it-IT" sz="1800" b="1" i="1" dirty="0">
                <a:latin typeface="Century Gothic" panose="020B0502020202020204" pitchFamily="34" charset="0"/>
              </a:rPr>
              <a:t>(step 4)</a:t>
            </a:r>
          </a:p>
          <a:p>
            <a:pPr>
              <a:lnSpc>
                <a:spcPct val="150000"/>
              </a:lnSpc>
            </a:pPr>
            <a:r>
              <a:rPr lang="it-IT" sz="1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Al termine si individuano le possibili modalità di intervento della classe a supporto di chi è vittima di discriminazione di genere in rete </a:t>
            </a:r>
            <a:r>
              <a:rPr lang="it-IT" sz="180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(step 5)</a:t>
            </a: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BCC761E7-D25A-834A-AFF0-88F96A2359A0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5.png">
            <a:extLst>
              <a:ext uri="{FF2B5EF4-FFF2-40B4-BE49-F238E27FC236}">
                <a16:creationId xmlns:a16="http://schemas.microsoft.com/office/drawing/2014/main" id="{804ABFB7-F5C3-F44F-AABA-A376277D5EF4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7259F500-5F13-FC4D-9DA2-DDCC7D6E2174}"/>
              </a:ext>
            </a:extLst>
          </p:cNvPr>
          <p:cNvSpPr/>
          <p:nvPr/>
        </p:nvSpPr>
        <p:spPr>
          <a:xfrm>
            <a:off x="401470" y="175379"/>
            <a:ext cx="4238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«La Bussola delle Emozioni»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123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5EA5874-2339-5749-8898-8CDB3D55BA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01"/>
          <a:stretch/>
        </p:blipFill>
        <p:spPr>
          <a:xfrm>
            <a:off x="0" y="1420609"/>
            <a:ext cx="2067262" cy="113337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FB5E5A6-4EB4-184D-9157-25AAC689DFF2}"/>
              </a:ext>
            </a:extLst>
          </p:cNvPr>
          <p:cNvSpPr/>
          <p:nvPr/>
        </p:nvSpPr>
        <p:spPr>
          <a:xfrm>
            <a:off x="2067262" y="1420609"/>
            <a:ext cx="67876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Century Gothic" panose="020B0502020202020204" pitchFamily="34" charset="0"/>
              </a:rPr>
              <a:t>Vengono lette e commentate le risposte date ad ogni domanda (step 3). </a:t>
            </a:r>
          </a:p>
          <a:p>
            <a:pPr algn="just"/>
            <a:r>
              <a:rPr lang="it-IT" dirty="0">
                <a:latin typeface="Century Gothic" panose="020B0502020202020204" pitchFamily="34" charset="0"/>
              </a:rPr>
              <a:t>Insegnanti e formatori notano gli elementi di rilievo e i fattori di empatia, come l’assunzione delle prospettive dei diversi attori e la comprensione dei sentimenti.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4EC5BD9-1553-9B4B-8065-6C8C985C02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680" y="3193467"/>
            <a:ext cx="3286640" cy="3235585"/>
          </a:xfrm>
          <a:prstGeom prst="rect">
            <a:avLst/>
          </a:prstGeom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36DCC2E2-F681-AF4F-B6DB-61C84B4BF966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5.png">
            <a:extLst>
              <a:ext uri="{FF2B5EF4-FFF2-40B4-BE49-F238E27FC236}">
                <a16:creationId xmlns:a16="http://schemas.microsoft.com/office/drawing/2014/main" id="{CDD962B1-AA6B-C04E-8F10-24AFF7EEE14C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E3758F07-5D46-BB4D-B8F6-D5C8F34FF4AB}"/>
              </a:ext>
            </a:extLst>
          </p:cNvPr>
          <p:cNvSpPr/>
          <p:nvPr/>
        </p:nvSpPr>
        <p:spPr>
          <a:xfrm>
            <a:off x="401470" y="175379"/>
            <a:ext cx="4238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«La Bussola delle Emozioni»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218118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AF33B1-7B12-4045-B84E-3AD171638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70" y="849406"/>
            <a:ext cx="4011481" cy="878089"/>
          </a:xfrm>
        </p:spPr>
        <p:txBody>
          <a:bodyPr>
            <a:normAutofit/>
          </a:bodyPr>
          <a:lstStyle/>
          <a:p>
            <a:r>
              <a:rPr lang="en-US" sz="2800" b="1" i="1" dirty="0">
                <a:latin typeface="Century Gothic" panose="020B0502020202020204" pitchFamily="34" charset="0"/>
              </a:rPr>
              <a:t>Come </a:t>
            </a:r>
            <a:r>
              <a:rPr lang="en-US" sz="2800" b="1" i="1" dirty="0" err="1">
                <a:latin typeface="Century Gothic" panose="020B0502020202020204" pitchFamily="34" charset="0"/>
              </a:rPr>
              <a:t>si</a:t>
            </a:r>
            <a:r>
              <a:rPr lang="en-US" sz="2800" b="1" i="1" dirty="0">
                <a:latin typeface="Century Gothic" panose="020B0502020202020204" pitchFamily="34" charset="0"/>
              </a:rPr>
              <a:t> </a:t>
            </a:r>
            <a:r>
              <a:rPr lang="en-US" sz="2800" b="1" i="1" dirty="0" err="1">
                <a:latin typeface="Century Gothic" panose="020B0502020202020204" pitchFamily="34" charset="0"/>
              </a:rPr>
              <a:t>procede</a:t>
            </a:r>
            <a:r>
              <a:rPr lang="en-US" sz="2800" b="1" i="1" dirty="0">
                <a:latin typeface="Century Gothic" panose="020B0502020202020204" pitchFamily="34" charset="0"/>
              </a:rPr>
              <a:t> …</a:t>
            </a:r>
            <a:endParaRPr lang="it-IT" sz="2800" b="1" i="1" dirty="0">
              <a:latin typeface="Century Gothic" panose="020B05020202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3A8F54-E77C-412C-9566-272E2D503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681" y="1566031"/>
            <a:ext cx="8725292" cy="503345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it-IT" sz="1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Ciascun ragazzo/a ascolta la lettura dell’insegnante della storia di Enrico </a:t>
            </a:r>
            <a:r>
              <a:rPr lang="it-IT" sz="180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(step 1)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it-IT" sz="1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Al termine della lettura viene chiesto loro di individuare le emozioni che possono aver provato Enrico, Chiara, compagni e compagne, insegnanti e genitori e, infine, loro stessi che hanno ascoltato la storia </a:t>
            </a:r>
            <a:r>
              <a:rPr lang="it-IT" sz="180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(step 2 e 3). 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Nel fare questo esercizio i/le ragazzi/e possono aiutarsi con la lettura della bussola delle emozioni, che segue la slide degli step 2 e 3.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it-IT" sz="1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Si confrontano le opinioni  emerse in risposta alle domande sui protagonisti dell’episodio  </a:t>
            </a:r>
            <a:r>
              <a:rPr lang="it-IT" sz="1800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(step 4)</a:t>
            </a:r>
          </a:p>
          <a:p>
            <a:pPr>
              <a:lnSpc>
                <a:spcPct val="150000"/>
              </a:lnSpc>
            </a:pPr>
            <a:r>
              <a:rPr lang="it-IT" sz="1800" b="1" dirty="0">
                <a:latin typeface="Century Gothic" panose="020B0502020202020204" pitchFamily="34" charset="0"/>
              </a:rPr>
              <a:t>Al termine si individuano le possibili modalità di intervento della classe a supporto di chi è vittima di discriminazione di genere in rete </a:t>
            </a:r>
            <a:r>
              <a:rPr lang="it-IT" sz="1800" b="1" i="1" dirty="0">
                <a:latin typeface="Century Gothic" panose="020B0502020202020204" pitchFamily="34" charset="0"/>
              </a:rPr>
              <a:t>(step 5)</a:t>
            </a: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BCC761E7-D25A-834A-AFF0-88F96A2359A0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5.png">
            <a:extLst>
              <a:ext uri="{FF2B5EF4-FFF2-40B4-BE49-F238E27FC236}">
                <a16:creationId xmlns:a16="http://schemas.microsoft.com/office/drawing/2014/main" id="{804ABFB7-F5C3-F44F-AABA-A376277D5EF4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7259F500-5F13-FC4D-9DA2-DDCC7D6E2174}"/>
              </a:ext>
            </a:extLst>
          </p:cNvPr>
          <p:cNvSpPr/>
          <p:nvPr/>
        </p:nvSpPr>
        <p:spPr>
          <a:xfrm>
            <a:off x="401470" y="175379"/>
            <a:ext cx="4238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«La Bussola delle Emozioni»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2038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806A701F-E65D-2B45-99D5-17C97BA35A2B}"/>
              </a:ext>
            </a:extLst>
          </p:cNvPr>
          <p:cNvSpPr/>
          <p:nvPr/>
        </p:nvSpPr>
        <p:spPr>
          <a:xfrm>
            <a:off x="2510041" y="1288214"/>
            <a:ext cx="51773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latin typeface="Century Gothic" panose="020B0502020202020204" pitchFamily="34" charset="0"/>
              </a:rPr>
              <a:t>La classe si confronta sulle seguenti domande:</a:t>
            </a:r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9FBE5BC8-824B-EB4B-87D6-96F4B3A27C6B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5.png">
            <a:extLst>
              <a:ext uri="{FF2B5EF4-FFF2-40B4-BE49-F238E27FC236}">
                <a16:creationId xmlns:a16="http://schemas.microsoft.com/office/drawing/2014/main" id="{7B793BA0-C0B6-314B-8C87-DDDC11D74159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4B34AC82-FFCC-2C43-8B9A-5C304A0BFD92}"/>
              </a:ext>
            </a:extLst>
          </p:cNvPr>
          <p:cNvGrpSpPr/>
          <p:nvPr/>
        </p:nvGrpSpPr>
        <p:grpSpPr>
          <a:xfrm>
            <a:off x="576713" y="2660305"/>
            <a:ext cx="3113633" cy="3110459"/>
            <a:chOff x="576713" y="2660305"/>
            <a:chExt cx="3113633" cy="3110459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8CF7C4A3-563C-0E42-AEAB-2D112815C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713" y="2660305"/>
              <a:ext cx="3113633" cy="3110459"/>
            </a:xfrm>
            <a:prstGeom prst="rect">
              <a:avLst/>
            </a:prstGeom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EC9AB39A-EEAA-A041-9054-FDD5926B2AFC}"/>
                </a:ext>
              </a:extLst>
            </p:cNvPr>
            <p:cNvSpPr/>
            <p:nvPr/>
          </p:nvSpPr>
          <p:spPr>
            <a:xfrm>
              <a:off x="931729" y="2914187"/>
              <a:ext cx="2403600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2000" dirty="0">
                  <a:latin typeface="Century Gothic" panose="020B0502020202020204" pitchFamily="34" charset="0"/>
                </a:rPr>
                <a:t>Perché l’autore (Enrico) ha compiuto quel tipo di atti discriminatori?</a:t>
              </a: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41D0F32A-02E9-9746-BB48-D27BEACA9DB8}"/>
              </a:ext>
            </a:extLst>
          </p:cNvPr>
          <p:cNvGrpSpPr/>
          <p:nvPr/>
        </p:nvGrpSpPr>
        <p:grpSpPr>
          <a:xfrm>
            <a:off x="0" y="1191793"/>
            <a:ext cx="2067262" cy="1133372"/>
            <a:chOff x="0" y="1191793"/>
            <a:chExt cx="2067262" cy="1133372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2D064AC2-7807-9B4A-8835-1397AF505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801"/>
            <a:stretch/>
          </p:blipFill>
          <p:spPr>
            <a:xfrm>
              <a:off x="0" y="1191793"/>
              <a:ext cx="2067262" cy="1133372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F9B36501-E802-C644-B1FF-02BFCDC66857}"/>
                </a:ext>
              </a:extLst>
            </p:cNvPr>
            <p:cNvSpPr txBox="1"/>
            <p:nvPr/>
          </p:nvSpPr>
          <p:spPr>
            <a:xfrm>
              <a:off x="1089555" y="1411031"/>
              <a:ext cx="355335" cy="707886"/>
            </a:xfrm>
            <a:prstGeom prst="rect">
              <a:avLst/>
            </a:prstGeom>
            <a:solidFill>
              <a:srgbClr val="3085A2"/>
            </a:solidFill>
          </p:spPr>
          <p:txBody>
            <a:bodyPr wrap="square" rtlCol="0">
              <a:spAutoFit/>
            </a:bodyPr>
            <a:lstStyle/>
            <a:p>
              <a:r>
                <a:rPr lang="it-IT" sz="40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B4B1DD4F-3189-6541-830D-CFF528B702B0}"/>
              </a:ext>
            </a:extLst>
          </p:cNvPr>
          <p:cNvGrpSpPr/>
          <p:nvPr/>
        </p:nvGrpSpPr>
        <p:grpSpPr>
          <a:xfrm>
            <a:off x="4940973" y="2836700"/>
            <a:ext cx="3626314" cy="3760806"/>
            <a:chOff x="4200342" y="2949180"/>
            <a:chExt cx="4389567" cy="3110459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0B075103-5BCB-4748-B111-ABA6A0619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200342" y="2949180"/>
              <a:ext cx="4389567" cy="3110459"/>
            </a:xfrm>
            <a:prstGeom prst="rect">
              <a:avLst/>
            </a:prstGeom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C22F464B-66DF-0F40-A863-5078033FE219}"/>
                </a:ext>
              </a:extLst>
            </p:cNvPr>
            <p:cNvSpPr/>
            <p:nvPr/>
          </p:nvSpPr>
          <p:spPr>
            <a:xfrm>
              <a:off x="4636433" y="3108876"/>
              <a:ext cx="3653852" cy="18582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2000" dirty="0">
                  <a:latin typeface="Century Gothic" panose="020B0502020202020204" pitchFamily="34" charset="0"/>
                </a:rPr>
                <a:t>Secondo te, la classe deve trovare soluzioni per sostenere una vittima di discriminazioni digitali di genere? Cosa si può fare?</a:t>
              </a:r>
            </a:p>
          </p:txBody>
        </p: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36DA7C29-3525-8448-A85E-37C187527746}"/>
              </a:ext>
            </a:extLst>
          </p:cNvPr>
          <p:cNvSpPr/>
          <p:nvPr/>
        </p:nvSpPr>
        <p:spPr>
          <a:xfrm>
            <a:off x="401470" y="175379"/>
            <a:ext cx="4238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«La Bussola delle Emozioni»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642874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DC6155-B048-4E07-A164-EF68B7E62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652" y="1258620"/>
            <a:ext cx="8196696" cy="4807093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it-IT" sz="2200" dirty="0">
                <a:latin typeface="Century Gothic" panose="020B0502020202020204" pitchFamily="34" charset="0"/>
              </a:rPr>
              <a:t>La bussola delle emozioni può essere un valido contributo per i ragazzi e le ragazze per individuare ed etichettare in maniera corretta emozioni, sensazioni, stati d’animo suscitati dalla storia.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it-IT" sz="2200" dirty="0">
                <a:latin typeface="Century Gothic" panose="020B0502020202020204" pitchFamily="34" charset="0"/>
              </a:rPr>
              <a:t>Una lettura attenta della bussola può aiutare i/le giovani partecipanti a identificare, in se stessi e negli altri, situazioni emotive che spesso creano disagio e disorientamento.</a:t>
            </a: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D03FEA55-75F1-7043-9E8F-435B84D932B2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5.png">
            <a:extLst>
              <a:ext uri="{FF2B5EF4-FFF2-40B4-BE49-F238E27FC236}">
                <a16:creationId xmlns:a16="http://schemas.microsoft.com/office/drawing/2014/main" id="{63EEFD0F-F4CB-FF4D-A8D1-AF7F2D21FAA8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74FDE532-9D1C-3249-8CE3-81D166062A46}"/>
              </a:ext>
            </a:extLst>
          </p:cNvPr>
          <p:cNvSpPr/>
          <p:nvPr/>
        </p:nvSpPr>
        <p:spPr>
          <a:xfrm>
            <a:off x="401470" y="175379"/>
            <a:ext cx="4238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«La Bussola delle Emozioni»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911840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10">
            <a:extLst>
              <a:ext uri="{FF2B5EF4-FFF2-40B4-BE49-F238E27FC236}">
                <a16:creationId xmlns:a16="http://schemas.microsoft.com/office/drawing/2014/main" id="{83E5FD31-A81A-B048-866E-4B5EC315DD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14" y="4238366"/>
            <a:ext cx="2413000" cy="2322512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Segnaposto contenuto 4" descr="Ciak e bobina cinematografica">
            <a:extLst>
              <a:ext uri="{FF2B5EF4-FFF2-40B4-BE49-F238E27FC236}">
                <a16:creationId xmlns:a16="http://schemas.microsoft.com/office/drawing/2014/main" id="{7EA10901-C82E-1D4B-B0B6-CD80B8869D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182682" y="10"/>
            <a:ext cx="7537705" cy="685799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DBB353E-EEAB-8548-9EA6-94C607AB6449}"/>
              </a:ext>
            </a:extLst>
          </p:cNvPr>
          <p:cNvSpPr txBox="1"/>
          <p:nvPr/>
        </p:nvSpPr>
        <p:spPr>
          <a:xfrm>
            <a:off x="156921" y="1030395"/>
            <a:ext cx="2867186" cy="2398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it-IT" sz="2800" b="1" dirty="0"/>
              <a:t>Video a scelta tra: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3000" b="1" u="sng" dirty="0"/>
              <a:t>Mai più un banco vuoto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3000" b="1" u="sng" dirty="0"/>
              <a:t>La storia di Flavia e Sofia</a:t>
            </a:r>
          </a:p>
        </p:txBody>
      </p:sp>
    </p:spTree>
    <p:extLst>
      <p:ext uri="{BB962C8B-B14F-4D97-AF65-F5344CB8AC3E}">
        <p14:creationId xmlns:p14="http://schemas.microsoft.com/office/powerpoint/2010/main" val="20575167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7630A6B5-3FB0-2C49-BACE-987E7D9669BB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5.png">
            <a:extLst>
              <a:ext uri="{FF2B5EF4-FFF2-40B4-BE49-F238E27FC236}">
                <a16:creationId xmlns:a16="http://schemas.microsoft.com/office/drawing/2014/main" id="{1AA78504-6DE9-7A4C-8641-FBC7B841A2CD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561136A-8536-9E48-A0C8-0CC6BCC3C378}"/>
              </a:ext>
            </a:extLst>
          </p:cNvPr>
          <p:cNvSpPr txBox="1"/>
          <p:nvPr/>
        </p:nvSpPr>
        <p:spPr>
          <a:xfrm>
            <a:off x="700088" y="1159991"/>
            <a:ext cx="7815262" cy="2342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latin typeface="Century Gothic" panose="020B0502020202020204" pitchFamily="34" charset="0"/>
              </a:rPr>
              <a:t>Invitare i ragazzi e le ragazze a postare un’immagine o un commento sui social (</a:t>
            </a:r>
            <a:r>
              <a:rPr lang="it-IT" sz="2000" b="1" dirty="0">
                <a:latin typeface="Century Gothic" panose="020B0502020202020204" pitchFamily="34" charset="0"/>
              </a:rPr>
              <a:t>Instagram e Facebook</a:t>
            </a:r>
            <a:r>
              <a:rPr lang="it-IT" sz="2000" dirty="0">
                <a:latin typeface="Century Gothic" panose="020B0502020202020204" pitchFamily="34" charset="0"/>
              </a:rPr>
              <a:t>) taggando la pagina di progetto e/o aggiungendo un #Hashtag, con un pensiero su cosa ha trasmesso o lasciato loro questa giornata di formazione.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F1055EE-25C8-0D4B-88AC-40311A4A77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171" y="3792060"/>
            <a:ext cx="939815" cy="93981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97B0F58D-1106-A743-9B23-78E4C98DE4DC}"/>
              </a:ext>
            </a:extLst>
          </p:cNvPr>
          <p:cNvSpPr/>
          <p:nvPr/>
        </p:nvSpPr>
        <p:spPr>
          <a:xfrm>
            <a:off x="3653986" y="3919925"/>
            <a:ext cx="3138700" cy="534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200" b="1" dirty="0">
                <a:latin typeface="Century Gothic" panose="020B0502020202020204" pitchFamily="34" charset="0"/>
              </a:rPr>
              <a:t>@hashtag project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E772A44-B0BE-B940-8228-D7CF783EAC13}"/>
              </a:ext>
            </a:extLst>
          </p:cNvPr>
          <p:cNvSpPr/>
          <p:nvPr/>
        </p:nvSpPr>
        <p:spPr>
          <a:xfrm>
            <a:off x="3653986" y="5023184"/>
            <a:ext cx="3878185" cy="1042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it-IT" sz="2200" b="1" dirty="0">
                <a:latin typeface="Century Gothic" panose="020B0502020202020204" pitchFamily="34" charset="0"/>
              </a:rPr>
              <a:t>@hash_tag_project</a:t>
            </a:r>
          </a:p>
          <a:p>
            <a:pPr fontAlgn="base">
              <a:lnSpc>
                <a:spcPct val="150000"/>
              </a:lnSpc>
            </a:pPr>
            <a:r>
              <a:rPr lang="it-IT" sz="2200" b="1" dirty="0">
                <a:latin typeface="Century Gothic" panose="020B0502020202020204" pitchFamily="34" charset="0"/>
              </a:rPr>
              <a:t>#progettohashtag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CB094DA-9668-5D4F-A6D4-781236DDAB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4171" y="5149693"/>
            <a:ext cx="972042" cy="966996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A4E2474F-2661-2347-BC62-9DA5BADEF7FD}"/>
              </a:ext>
            </a:extLst>
          </p:cNvPr>
          <p:cNvSpPr/>
          <p:nvPr/>
        </p:nvSpPr>
        <p:spPr>
          <a:xfrm>
            <a:off x="267098" y="247993"/>
            <a:ext cx="4636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«Postiamo consapevolmente»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1765656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7630A6B5-3FB0-2C49-BACE-987E7D9669BB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5.png">
            <a:extLst>
              <a:ext uri="{FF2B5EF4-FFF2-40B4-BE49-F238E27FC236}">
                <a16:creationId xmlns:a16="http://schemas.microsoft.com/office/drawing/2014/main" id="{1AA78504-6DE9-7A4C-8641-FBC7B841A2CD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561136A-8536-9E48-A0C8-0CC6BCC3C378}"/>
              </a:ext>
            </a:extLst>
          </p:cNvPr>
          <p:cNvSpPr txBox="1"/>
          <p:nvPr/>
        </p:nvSpPr>
        <p:spPr>
          <a:xfrm>
            <a:off x="319019" y="4744126"/>
            <a:ext cx="8505961" cy="1880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latin typeface="Century Gothic" panose="020B0502020202020204" pitchFamily="34" charset="0"/>
              </a:rPr>
              <a:t>È importante far riflettere i ragazzi e le ragazze sull’importanza di non demonizzare i social network, ma di farne un uso consapevole, valorizzandone i punti di forza e valutando preventivamente i possibili rischi e le conseguenze delle proprie azioni.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4E2474F-2661-2347-BC62-9DA5BADEF7FD}"/>
              </a:ext>
            </a:extLst>
          </p:cNvPr>
          <p:cNvSpPr/>
          <p:nvPr/>
        </p:nvSpPr>
        <p:spPr>
          <a:xfrm>
            <a:off x="267098" y="247993"/>
            <a:ext cx="4636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«Postiamo consapevolmente»</a:t>
            </a:r>
            <a:endParaRPr lang="it-IT" sz="2400" dirty="0"/>
          </a:p>
        </p:txBody>
      </p:sp>
      <p:pic>
        <p:nvPicPr>
          <p:cNvPr id="1028" name="Picture 4" descr="Social, Social Network, Rete Social">
            <a:extLst>
              <a:ext uri="{FF2B5EF4-FFF2-40B4-BE49-F238E27FC236}">
                <a16:creationId xmlns:a16="http://schemas.microsoft.com/office/drawing/2014/main" id="{F3ED4003-D9BE-5E44-A63E-23EE0E9EE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6" t="15220" r="45" b="17010"/>
          <a:stretch/>
        </p:blipFill>
        <p:spPr bwMode="auto">
          <a:xfrm>
            <a:off x="319019" y="959880"/>
            <a:ext cx="8418883" cy="380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763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1B0907FA-BD4C-0C4F-BC3E-94883D6218C8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5.png">
            <a:extLst>
              <a:ext uri="{FF2B5EF4-FFF2-40B4-BE49-F238E27FC236}">
                <a16:creationId xmlns:a16="http://schemas.microsoft.com/office/drawing/2014/main" id="{DC8F84D9-F83A-DA44-AEC2-B1FA6DD850E9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A6A52C-9CB6-0D4D-A37A-5516FCA40F9E}"/>
              </a:ext>
            </a:extLst>
          </p:cNvPr>
          <p:cNvSpPr txBox="1"/>
          <p:nvPr/>
        </p:nvSpPr>
        <p:spPr>
          <a:xfrm>
            <a:off x="3316764" y="3075057"/>
            <a:ext cx="5625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u="sng" dirty="0">
                <a:latin typeface="Century Gothic" panose="020B0502020202020204" pitchFamily="34" charset="0"/>
                <a:hlinkClick r:id="rId3"/>
              </a:rPr>
              <a:t>https://psicologiagenerale.eu.qualtrics.com/jfe/form/SV_389HOIb3triJLpA</a:t>
            </a:r>
            <a:endParaRPr lang="it-IT" sz="2400" dirty="0">
              <a:latin typeface="Century Gothic" panose="020B050202020202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B263E01-42F0-544D-A33C-4FD59DEE2657}"/>
              </a:ext>
            </a:extLst>
          </p:cNvPr>
          <p:cNvSpPr/>
          <p:nvPr/>
        </p:nvSpPr>
        <p:spPr>
          <a:xfrm>
            <a:off x="3316764" y="2138034"/>
            <a:ext cx="58272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Questionario post-intervento</a:t>
            </a:r>
            <a:endParaRPr lang="it-IT" sz="3200" dirty="0">
              <a:latin typeface="Century Gothic" panose="020B0502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83D0B08-5082-0249-A992-DA10CDFA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8997" y="4068555"/>
            <a:ext cx="1907620" cy="190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troazione, Sondaggio, Questionario">
            <a:extLst>
              <a:ext uri="{FF2B5EF4-FFF2-40B4-BE49-F238E27FC236}">
                <a16:creationId xmlns:a16="http://schemas.microsoft.com/office/drawing/2014/main" id="{1659324A-30B3-A247-8466-068F386FB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0880" y="1252784"/>
            <a:ext cx="2961209" cy="318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073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70686" y="1146833"/>
            <a:ext cx="8462587" cy="5201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1D6FBF"/>
              </a:buClr>
              <a:buFont typeface="Wingdings" charset="2"/>
              <a:buChar char="q"/>
            </a:pPr>
            <a:r>
              <a:rPr lang="it-IT" altLang="x-none" sz="2100" dirty="0">
                <a:latin typeface="Century Gothic" panose="020B0502020202020204" pitchFamily="34" charset="0"/>
              </a:rPr>
              <a:t>Video «Lara» costruito </a:t>
            </a:r>
            <a:r>
              <a:rPr lang="it-IT" altLang="x-none" sz="2100" i="1" dirty="0">
                <a:latin typeface="Century Gothic" panose="020B0502020202020204" pitchFamily="34" charset="0"/>
              </a:rPr>
              <a:t>ad hoc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1D6FBF"/>
              </a:buClr>
              <a:buFont typeface="Wingdings" charset="2"/>
              <a:buChar char="q"/>
            </a:pPr>
            <a:r>
              <a:rPr lang="it-IT" altLang="x-none" sz="2100" dirty="0">
                <a:latin typeface="Century Gothic" panose="020B0502020202020204" pitchFamily="34" charset="0"/>
              </a:rPr>
              <a:t> Video inerenti al tema della discriminazione (da integrare con eventuali video in possesso dei formatori)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1D6FBF"/>
              </a:buClr>
              <a:buFont typeface="Wingdings" charset="2"/>
              <a:buChar char="q"/>
            </a:pPr>
            <a:r>
              <a:rPr lang="it-IT" altLang="x-none" sz="2100" dirty="0">
                <a:latin typeface="Century Gothic" panose="020B0502020202020204" pitchFamily="34" charset="0"/>
              </a:rPr>
              <a:t>PowerPoint guida per la realizzazione dell’intervento (nome file: </a:t>
            </a:r>
            <a:r>
              <a:rPr lang="it-IT" altLang="x-none" sz="2100" i="1" dirty="0">
                <a:latin typeface="Century Gothic" panose="020B0502020202020204" pitchFamily="34" charset="0"/>
              </a:rPr>
              <a:t>#</a:t>
            </a:r>
            <a:r>
              <a:rPr lang="it-IT" altLang="x-none" sz="2100" i="1" dirty="0" err="1">
                <a:latin typeface="Century Gothic" panose="020B0502020202020204" pitchFamily="34" charset="0"/>
              </a:rPr>
              <a:t>HashTag_Presentazione</a:t>
            </a:r>
            <a:r>
              <a:rPr lang="it-IT" altLang="x-none" sz="2100" i="1" dirty="0">
                <a:latin typeface="Century Gothic" panose="020B0502020202020204" pitchFamily="34" charset="0"/>
              </a:rPr>
              <a:t> per formatori</a:t>
            </a:r>
            <a:r>
              <a:rPr lang="it-IT" altLang="x-none" sz="2100" dirty="0">
                <a:latin typeface="Century Gothic" panose="020B0502020202020204" pitchFamily="34" charset="0"/>
              </a:rPr>
              <a:t>).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1D6FBF"/>
              </a:buClr>
              <a:buFont typeface="Wingdings" charset="2"/>
              <a:buChar char="q"/>
            </a:pPr>
            <a:r>
              <a:rPr lang="it-IT" altLang="x-none" sz="2100" dirty="0">
                <a:latin typeface="Century Gothic" panose="020B0502020202020204" pitchFamily="34" charset="0"/>
              </a:rPr>
              <a:t>PowerPoint da utilizzare in classe per l’intervento (nome file: </a:t>
            </a:r>
            <a:r>
              <a:rPr lang="it-IT" altLang="x-none" sz="2100" i="1" dirty="0">
                <a:latin typeface="Century Gothic" panose="020B0502020202020204" pitchFamily="34" charset="0"/>
              </a:rPr>
              <a:t>#HashTag_Presentazione da utilizzare in classe</a:t>
            </a:r>
            <a:r>
              <a:rPr lang="it-IT" altLang="x-none" sz="2100" dirty="0">
                <a:latin typeface="Century Gothic" panose="020B0502020202020204" pitchFamily="34" charset="0"/>
              </a:rPr>
              <a:t>). 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1D6FBF"/>
              </a:buClr>
              <a:buFont typeface="Wingdings" charset="2"/>
              <a:buChar char="q"/>
            </a:pPr>
            <a:r>
              <a:rPr lang="it-IT" altLang="x-none" sz="2100" dirty="0">
                <a:latin typeface="Century Gothic" panose="020B0502020202020204" pitchFamily="34" charset="0"/>
              </a:rPr>
              <a:t>Attività, con indicazioni sullo svolgimento</a:t>
            </a:r>
            <a:endParaRPr lang="it-IT" altLang="x-none" sz="21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1D6FBF"/>
              </a:buClr>
              <a:buFont typeface="Wingdings" charset="2"/>
              <a:buChar char="q"/>
            </a:pPr>
            <a:r>
              <a:rPr lang="it-IT" altLang="x-none" sz="2100" dirty="0">
                <a:latin typeface="Century Gothic" panose="020B0502020202020204" pitchFamily="34" charset="0"/>
              </a:rPr>
              <a:t>Link questionario pre e post intervento</a:t>
            </a: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4C5F337E-EE77-974A-AE03-F09361D6FB6A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5.png">
            <a:extLst>
              <a:ext uri="{FF2B5EF4-FFF2-40B4-BE49-F238E27FC236}">
                <a16:creationId xmlns:a16="http://schemas.microsoft.com/office/drawing/2014/main" id="{20E15F41-46B2-7F44-866E-ADBBCCE50E95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6C9AE14-87AE-4E4B-936B-FCFC8E9273C5}"/>
              </a:ext>
            </a:extLst>
          </p:cNvPr>
          <p:cNvSpPr/>
          <p:nvPr/>
        </p:nvSpPr>
        <p:spPr>
          <a:xfrm>
            <a:off x="340706" y="220804"/>
            <a:ext cx="2039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Kit formativo</a:t>
            </a:r>
            <a:endParaRPr lang="it-IT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7753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ext Box 2"/>
          <p:cNvSpPr txBox="1">
            <a:spLocks noChangeArrowheads="1"/>
          </p:cNvSpPr>
          <p:nvPr/>
        </p:nvSpPr>
        <p:spPr bwMode="auto">
          <a:xfrm>
            <a:off x="89693" y="4909999"/>
            <a:ext cx="896461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x-none" sz="2400" i="1" dirty="0">
                <a:latin typeface="Century Gothic" charset="0"/>
              </a:rPr>
              <a:t>Mail di progetto: </a:t>
            </a:r>
            <a:r>
              <a:rPr lang="it-IT" altLang="x-none" sz="2400" i="1" dirty="0">
                <a:latin typeface="Century Gothic" charset="0"/>
                <a:hlinkClick r:id="rId3"/>
              </a:rPr>
              <a:t>hashtag.nodiscriminazione@gmail.com</a:t>
            </a:r>
            <a:endParaRPr lang="it-IT" altLang="x-none" sz="2400" i="1" dirty="0">
              <a:latin typeface="Century Gothic" charset="0"/>
            </a:endParaRPr>
          </a:p>
          <a:p>
            <a:pPr algn="ctr">
              <a:spcBef>
                <a:spcPct val="50000"/>
              </a:spcBef>
            </a:pPr>
            <a:r>
              <a:rPr lang="it-IT" altLang="x-none" sz="2400" i="1" dirty="0">
                <a:latin typeface="Century Gothic" charset="0"/>
              </a:rPr>
              <a:t>Responsabile Scientifico Progetto #</a:t>
            </a:r>
            <a:r>
              <a:rPr lang="it-IT" altLang="x-none" sz="2400" i="1" dirty="0" err="1">
                <a:latin typeface="Century Gothic" charset="0"/>
              </a:rPr>
              <a:t>HashTag</a:t>
            </a:r>
            <a:r>
              <a:rPr lang="it-IT" altLang="x-none" sz="2400" i="1" dirty="0">
                <a:latin typeface="Century Gothic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it-IT" altLang="x-none" sz="2400" i="1" dirty="0">
                <a:latin typeface="Century Gothic" charset="0"/>
              </a:rPr>
              <a:t>Prof. Anna Maria Giannini</a:t>
            </a:r>
            <a:r>
              <a:rPr lang="it-IT" altLang="x-none" sz="2400" b="0" dirty="0">
                <a:latin typeface="Century Gothic" charset="0"/>
              </a:rPr>
              <a:t>: </a:t>
            </a:r>
            <a:r>
              <a:rPr lang="it-IT" altLang="x-none" sz="2400" b="0" i="1" dirty="0">
                <a:latin typeface="Century Gothic" charset="0"/>
                <a:hlinkClick r:id="rId4"/>
              </a:rPr>
              <a:t>annamaria.giannini@uniroma1.it</a:t>
            </a:r>
            <a:endParaRPr lang="it-IT" altLang="x-none" sz="2400" b="0" i="1" dirty="0">
              <a:latin typeface="Century Gothic" charset="0"/>
            </a:endParaRPr>
          </a:p>
        </p:txBody>
      </p:sp>
      <p:pic>
        <p:nvPicPr>
          <p:cNvPr id="502787" name="Picture 3" descr="info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1431" y="1018869"/>
            <a:ext cx="4752975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AA57D1E4-ADCD-F84C-AB63-974AA46122CC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5.png">
            <a:extLst>
              <a:ext uri="{FF2B5EF4-FFF2-40B4-BE49-F238E27FC236}">
                <a16:creationId xmlns:a16="http://schemas.microsoft.com/office/drawing/2014/main" id="{86E0FAC6-160B-8940-A09E-2D45B3181765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6767742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piatto, disegnando&#10;&#10;Descrizione generata automaticamente">
            <a:extLst>
              <a:ext uri="{FF2B5EF4-FFF2-40B4-BE49-F238E27FC236}">
                <a16:creationId xmlns:a16="http://schemas.microsoft.com/office/drawing/2014/main" id="{AAF5D4A2-0F4D-D64F-9625-4E8F5FCC9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6743" y="1585429"/>
            <a:ext cx="3470511" cy="449197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7E50FC8-2B46-6A4F-8B59-729B5C6E91B5}"/>
              </a:ext>
            </a:extLst>
          </p:cNvPr>
          <p:cNvSpPr txBox="1"/>
          <p:nvPr/>
        </p:nvSpPr>
        <p:spPr>
          <a:xfrm>
            <a:off x="1649895" y="408696"/>
            <a:ext cx="5844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>
                <a:latin typeface="Century Gothic" panose="020B0502020202020204" pitchFamily="34" charset="0"/>
              </a:rPr>
              <a:t>Grazie per l’attenzione!</a:t>
            </a:r>
          </a:p>
        </p:txBody>
      </p:sp>
    </p:spTree>
    <p:extLst>
      <p:ext uri="{BB962C8B-B14F-4D97-AF65-F5344CB8AC3E}">
        <p14:creationId xmlns:p14="http://schemas.microsoft.com/office/powerpoint/2010/main" val="3841091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1B0907FA-BD4C-0C4F-BC3E-94883D6218C8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5.png">
            <a:extLst>
              <a:ext uri="{FF2B5EF4-FFF2-40B4-BE49-F238E27FC236}">
                <a16:creationId xmlns:a16="http://schemas.microsoft.com/office/drawing/2014/main" id="{DC8F84D9-F83A-DA44-AEC2-B1FA6DD850E9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A6A52C-9CB6-0D4D-A37A-5516FCA40F9E}"/>
              </a:ext>
            </a:extLst>
          </p:cNvPr>
          <p:cNvSpPr txBox="1"/>
          <p:nvPr/>
        </p:nvSpPr>
        <p:spPr>
          <a:xfrm>
            <a:off x="3077258" y="3572909"/>
            <a:ext cx="5048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u="sng" dirty="0">
                <a:latin typeface="Century Gothic" panose="020B0502020202020204" pitchFamily="34" charset="0"/>
                <a:hlinkClick r:id="rId3"/>
              </a:rPr>
              <a:t>https://psicologiagenerale.eu.qualtrics.com/jfe/form/SV_cGammx8UGvd9EWx</a:t>
            </a:r>
            <a:endParaRPr lang="it-IT" sz="2000" dirty="0">
              <a:latin typeface="Century Gothic" panose="020B050202020202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B263E01-42F0-544D-A33C-4FD59DEE2657}"/>
              </a:ext>
            </a:extLst>
          </p:cNvPr>
          <p:cNvSpPr/>
          <p:nvPr/>
        </p:nvSpPr>
        <p:spPr>
          <a:xfrm>
            <a:off x="2877122" y="2601477"/>
            <a:ext cx="56557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Questionario </a:t>
            </a:r>
            <a:r>
              <a:rPr lang="it-IT" sz="32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pre</a:t>
            </a:r>
            <a:r>
              <a:rPr lang="it-IT" sz="3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-intervento</a:t>
            </a:r>
            <a:endParaRPr lang="it-IT" sz="3200" dirty="0">
              <a:latin typeface="Century Gothic" panose="020B0502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83D0B08-5082-0249-A992-DA10CDFA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3175" y="4469335"/>
            <a:ext cx="1907620" cy="190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ndaggio, Icona, Icona Sondaggio, Questionario, Parere">
            <a:extLst>
              <a:ext uri="{FF2B5EF4-FFF2-40B4-BE49-F238E27FC236}">
                <a16:creationId xmlns:a16="http://schemas.microsoft.com/office/drawing/2014/main" id="{BEF70AA1-2FA8-AF4E-B08A-E1979E70B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831" y="1281831"/>
            <a:ext cx="2639291" cy="263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704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CEE076D6-ACF5-914D-9359-9F21988A93D5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5.png">
            <a:extLst>
              <a:ext uri="{FF2B5EF4-FFF2-40B4-BE49-F238E27FC236}">
                <a16:creationId xmlns:a16="http://schemas.microsoft.com/office/drawing/2014/main" id="{405CAD15-4611-3344-83BF-613AB0DE440F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5F93148-7D69-4983-9C2F-DB44EDBB0F8F}"/>
              </a:ext>
            </a:extLst>
          </p:cNvPr>
          <p:cNvSpPr txBox="1"/>
          <p:nvPr/>
        </p:nvSpPr>
        <p:spPr>
          <a:xfrm>
            <a:off x="914400" y="1415273"/>
            <a:ext cx="7362217" cy="4650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Il questionario proposto ha lo scopo di indagare la percezione e le attitudini dei partecipanti rispetto ai fenomeni di discriminazione di genere e di discriminazione online. </a:t>
            </a:r>
          </a:p>
          <a:p>
            <a:pPr algn="just">
              <a:lnSpc>
                <a:spcPct val="150000"/>
              </a:lnSpc>
            </a:pPr>
            <a:endParaRPr lang="it-IT" sz="2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L’auspicio è che i ragazzi e le ragazze approccino gli interrogativi proposti nel questionario con un atteggiamento volutamente libero da concetti teorici e/o pratici legati ai temi scelti, che saranno trattati in seguito durante la formazione. </a:t>
            </a:r>
          </a:p>
        </p:txBody>
      </p:sp>
    </p:spTree>
    <p:extLst>
      <p:ext uri="{BB962C8B-B14F-4D97-AF65-F5344CB8AC3E}">
        <p14:creationId xmlns:p14="http://schemas.microsoft.com/office/powerpoint/2010/main" val="1919376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CEE076D6-ACF5-914D-9359-9F21988A93D5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5.png">
            <a:extLst>
              <a:ext uri="{FF2B5EF4-FFF2-40B4-BE49-F238E27FC236}">
                <a16:creationId xmlns:a16="http://schemas.microsoft.com/office/drawing/2014/main" id="{405CAD15-4611-3344-83BF-613AB0DE440F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5F93148-7D69-4983-9C2F-DB44EDBB0F8F}"/>
              </a:ext>
            </a:extLst>
          </p:cNvPr>
          <p:cNvSpPr txBox="1"/>
          <p:nvPr/>
        </p:nvSpPr>
        <p:spPr>
          <a:xfrm>
            <a:off x="694369" y="1243492"/>
            <a:ext cx="7755262" cy="3265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questo motivo, la versione </a:t>
            </a:r>
            <a:r>
              <a:rPr lang="it-IT" sz="2000" i="1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</a:t>
            </a:r>
            <a:r>
              <a:rPr lang="it-IT" sz="2000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-intervento</a:t>
            </a:r>
            <a:r>
              <a:rPr lang="it-IT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dovrà essere somministrata agli studenti </a:t>
            </a:r>
            <a:r>
              <a:rPr lang="it-IT" sz="2000" b="1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prima</a:t>
            </a:r>
            <a:r>
              <a:rPr lang="it-IT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della formazione (per esempio, il giorno precedente l’arrivo dell’operatore che effettuerà l’intervento o subito prima della formazione da parte dei docenti), mentre la versione </a:t>
            </a:r>
            <a:r>
              <a:rPr lang="it-IT" sz="2000" i="1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</a:t>
            </a:r>
            <a:r>
              <a:rPr lang="it-IT" sz="2000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-intervento</a:t>
            </a:r>
            <a:r>
              <a:rPr lang="it-IT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dovrà essere somministrata </a:t>
            </a:r>
            <a:r>
              <a:rPr lang="it-IT" sz="2000" b="1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dopo</a:t>
            </a:r>
            <a:r>
              <a:rPr lang="it-IT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l’incontro di formazione.</a:t>
            </a:r>
          </a:p>
          <a:p>
            <a:pPr algn="just">
              <a:lnSpc>
                <a:spcPct val="150000"/>
              </a:lnSpc>
            </a:pPr>
            <a:endParaRPr lang="it-IT" sz="20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9900DB1-80CF-C144-B81B-BC5F7223FC8E}"/>
              </a:ext>
            </a:extLst>
          </p:cNvPr>
          <p:cNvSpPr txBox="1"/>
          <p:nvPr/>
        </p:nvSpPr>
        <p:spPr>
          <a:xfrm>
            <a:off x="748036" y="4508938"/>
            <a:ext cx="7701595" cy="14187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Consigliamo di far compilare il questionario pre-intervento solo agli studenti delle Scuole Secondarie di Secondo Grado, mentre quello post-intervento a tutti i partecipanti.</a:t>
            </a:r>
          </a:p>
        </p:txBody>
      </p:sp>
    </p:spTree>
    <p:extLst>
      <p:ext uri="{BB962C8B-B14F-4D97-AF65-F5344CB8AC3E}">
        <p14:creationId xmlns:p14="http://schemas.microsoft.com/office/powerpoint/2010/main" val="1566104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9"/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lh5.googleusercontent.com/5Hq9AhhmzrdjPtDjrt6mV_Ff2e6MQ0DnaUOrreObBu2a05k3nA7Q3s-OqIkrsFhl__CHaGAp732b5rYGS3YEuWAPj2KsJGu9zdTdK8H408aX2Mz2yMTyxdAhXNJU5-W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39" r="8474"/>
          <a:stretch/>
        </p:blipFill>
        <p:spPr bwMode="auto">
          <a:xfrm>
            <a:off x="15498" y="2982486"/>
            <a:ext cx="9132161" cy="38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962419" y="1279142"/>
            <a:ext cx="38138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Parliamo di…</a:t>
            </a:r>
            <a:endParaRPr lang="it-IT" sz="4400" dirty="0">
              <a:latin typeface="Century Gothic" panose="020B0502020202020204" pitchFamily="34" charset="0"/>
            </a:endParaRPr>
          </a:p>
        </p:txBody>
      </p:sp>
      <p:pic>
        <p:nvPicPr>
          <p:cNvPr id="7" name="image5.png">
            <a:extLst>
              <a:ext uri="{FF2B5EF4-FFF2-40B4-BE49-F238E27FC236}">
                <a16:creationId xmlns:a16="http://schemas.microsoft.com/office/drawing/2014/main" id="{51660051-69AD-1948-B5E1-6EEBBD47976F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5781319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7351</TotalTime>
  <Words>3107</Words>
  <Application>Microsoft Macintosh PowerPoint</Application>
  <PresentationFormat>Presentazione su schermo (4:3)</PresentationFormat>
  <Paragraphs>254</Paragraphs>
  <Slides>51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51</vt:i4>
      </vt:variant>
    </vt:vector>
  </HeadingPairs>
  <TitlesOfParts>
    <vt:vector size="61" baseType="lpstr">
      <vt:lpstr>Arial</vt:lpstr>
      <vt:lpstr>Avenir Book</vt:lpstr>
      <vt:lpstr>Calibri</vt:lpstr>
      <vt:lpstr>Calibri Light</vt:lpstr>
      <vt:lpstr>Century Gothic</vt:lpstr>
      <vt:lpstr>Courier New</vt:lpstr>
      <vt:lpstr>Gill Sans MT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Nell’attività contenuta nella diapositiva precedente si chiede agli/alle studenti/studentesse di fare un «identikit» di 3 diverse tipologie di navigatore/navigatrice, scegliendo per ogni colonna una caratteristica, segnandola su un foglio.  Una volta completata l’attività, il formatore potrà avviare una breve discussione sui profili ottenuti, evidenziando eventuali prevalenze delle caratteristiche selezionate.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Come si procede …</vt:lpstr>
      <vt:lpstr>Presentazione standard di PowerPoint</vt:lpstr>
      <vt:lpstr>Come si procede …</vt:lpstr>
      <vt:lpstr>Presentazione standard di PowerPoint</vt:lpstr>
      <vt:lpstr>Presentazione standard di PowerPoint</vt:lpstr>
      <vt:lpstr>Come si procede …</vt:lpstr>
      <vt:lpstr>Presentazione standard di PowerPoint</vt:lpstr>
      <vt:lpstr>Come si procede 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Emanuela Mari</cp:lastModifiedBy>
  <cp:revision>495</cp:revision>
  <dcterms:created xsi:type="dcterms:W3CDTF">2017-06-28T09:26:34Z</dcterms:created>
  <dcterms:modified xsi:type="dcterms:W3CDTF">2021-03-15T15:07:02Z</dcterms:modified>
</cp:coreProperties>
</file>